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5" r:id="rId5"/>
    <p:sldId id="260" r:id="rId6"/>
    <p:sldId id="261" r:id="rId7"/>
    <p:sldId id="262" r:id="rId8"/>
    <p:sldId id="263" r:id="rId9"/>
    <p:sldId id="264" r:id="rId10"/>
    <p:sldId id="266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5" r:id="rId23"/>
    <p:sldId id="283" r:id="rId24"/>
    <p:sldId id="284" r:id="rId25"/>
  </p:sldIdLst>
  <p:sldSz cx="9144000" cy="6858000" type="screen4x3"/>
  <p:notesSz cx="7104063" cy="10234613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C2711-924F-4AC3-BE54-6F0DC90491F3}" type="datetimeFigureOut">
              <a:rPr lang="zh-CN" altLang="en-US"/>
              <a:pPr>
                <a:defRPr/>
              </a:pPr>
              <a:t>2020/10/24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59BFD-51F0-44AC-AA05-2856CE1C324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1225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DDE23-6B4C-4961-AFA6-2CF1C87FF2D2}" type="datetimeFigureOut">
              <a:rPr lang="zh-CN" altLang="en-US"/>
              <a:pPr>
                <a:defRPr/>
              </a:pPr>
              <a:t>2020/10/24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229FE-6840-41AC-939A-4AE5629731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1013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0ED69-0692-4ECD-8F5F-F1769A90B9DB}" type="datetimeFigureOut">
              <a:rPr lang="zh-CN" altLang="en-US"/>
              <a:pPr>
                <a:defRPr/>
              </a:pPr>
              <a:t>2020/10/24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071DA-5157-48D0-B47C-29A9613F4B4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4599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631EE-3587-4C66-839B-8D37168DCC9E}" type="datetimeFigureOut">
              <a:rPr lang="zh-CN" altLang="en-US"/>
              <a:pPr>
                <a:defRPr/>
              </a:pPr>
              <a:t>2020/10/24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0A7BB-7543-4F86-8AFA-28075AC4C0A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4134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87D3E-8D99-41FC-A54D-7021F5683B6D}" type="datetimeFigureOut">
              <a:rPr lang="zh-CN" altLang="en-US"/>
              <a:pPr>
                <a:defRPr/>
              </a:pPr>
              <a:t>2020/10/24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56361-7D3B-490E-A3D4-A5C3EEE2D29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2963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DFE83-3C8C-4D5B-BECA-6AC01496D1F2}" type="datetimeFigureOut">
              <a:rPr lang="zh-CN" altLang="en-US"/>
              <a:pPr>
                <a:defRPr/>
              </a:pPr>
              <a:t>2020/10/24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BCA3D-38F9-4129-85C1-A4359B70CB4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1801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C3CBF-0C98-4E1D-99E5-DD5BAE3964AA}" type="datetimeFigureOut">
              <a:rPr lang="zh-CN" altLang="en-US"/>
              <a:pPr>
                <a:defRPr/>
              </a:pPr>
              <a:t>2020/10/24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2C596-EBC2-4D74-A1F7-F60618EAB00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1157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FF4D0-9DE8-4350-A2EF-97CF5D65F595}" type="datetimeFigureOut">
              <a:rPr lang="zh-CN" altLang="en-US"/>
              <a:pPr>
                <a:defRPr/>
              </a:pPr>
              <a:t>2020/10/24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0BD18-8735-43D3-9CC3-529D7D5266A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7507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AC6AA-264C-443F-A717-BB76EB749597}" type="datetimeFigureOut">
              <a:rPr lang="zh-CN" altLang="en-US"/>
              <a:pPr>
                <a:defRPr/>
              </a:pPr>
              <a:t>2020/10/24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90E07-2E91-41BD-9C01-B840BF7FE20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244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02AA6-57C3-43EE-BAF8-49DDB6DCD62F}" type="datetimeFigureOut">
              <a:rPr lang="zh-CN" altLang="en-US"/>
              <a:pPr>
                <a:defRPr/>
              </a:pPr>
              <a:t>2020/10/24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774D4-C214-4A2D-B394-29D72612882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788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A2DFE85-845E-4670-83C8-08A5FAADFAEA}" type="datetimeFigureOut">
              <a:rPr lang="zh-CN" altLang="en-US"/>
              <a:pPr>
                <a:defRPr/>
              </a:pPr>
              <a:t>2020/10/24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97B6312-802B-4BF6-BFEA-985067D4736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041741" y="1730234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希伯来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05158" y="4481435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受管教，虽难过，能结平安的义果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43202" y="3237851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12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文本框 1"/>
          <p:cNvSpPr txBox="1">
            <a:spLocks noChangeArrowheads="1"/>
          </p:cNvSpPr>
          <p:nvPr/>
        </p:nvSpPr>
        <p:spPr bwMode="auto">
          <a:xfrm>
            <a:off x="881063" y="414338"/>
            <a:ext cx="32988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受管教而得圣别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825500" y="944563"/>
            <a:ext cx="74930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12:5 你们竟全然忘了那劝勉的话，就是对你们如同对儿子所讲论的，说，“我儿，你不可轻看主的管教，被祂责备的时候，也不可灰心；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12:6 因为主所爱的，祂必管教，又鞭打凡所收纳的儿子。”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12:7 为了受管教，你们要忍受。神待你们如同待儿子；那有儿子是父亲不管教的？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12:8 只是你们若不受众子所共受的管教，就是私生子，不是儿子了。 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4603750" y="3814763"/>
            <a:ext cx="33623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sym typeface="+mn-ea"/>
              </a:rPr>
              <a:t>不可轻看主的管教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603750" y="4406900"/>
            <a:ext cx="38512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sym typeface="+mn-ea"/>
              </a:rPr>
              <a:t>因为主所爱的，祂必管教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4603750" y="4999038"/>
            <a:ext cx="38512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sym typeface="+mn-ea"/>
              </a:rPr>
              <a:t>为了受管教，你们要忍受</a:t>
            </a: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5500" y="3770313"/>
            <a:ext cx="3354388" cy="212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CN" altLang="en-US" sz="2400" b="1"/>
              <a:t>管教，或，惩治。</a:t>
            </a:r>
            <a:r>
              <a:rPr lang="zh-CN" altLang="en-US" sz="2400" b="1">
                <a:sym typeface="+mn-ea"/>
              </a:rPr>
              <a:t>从神的眼光看，希伯来的信徒遭受犹太教的逼迫，乃是一种管教，一种惩治。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787400" y="573088"/>
            <a:ext cx="7569200" cy="230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latin typeface="华文仿宋" panose="02010600040101010101" pitchFamily="2" charset="-122"/>
                <a:ea typeface="华文仿宋" panose="02010600040101010101" pitchFamily="2" charset="-122"/>
              </a:rPr>
              <a:t>12:9 再者，我们曾有肉身的父管教我们，我们尚且敬重他们，何况万灵的父，我们岂不更当服从祂而得活着么？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latin typeface="华文仿宋" panose="02010600040101010101" pitchFamily="2" charset="-122"/>
                <a:ea typeface="华文仿宋" panose="02010600040101010101" pitchFamily="2" charset="-122"/>
              </a:rPr>
              <a:t>12:10 肉身的父是在短暂的日子里，照自己以为好的管教我们，惟有万灵的父管教我们，是为了我们的益处，使我们有分于祂的圣别。 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877888" y="3097213"/>
            <a:ext cx="2019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sym typeface="+mn-ea"/>
              </a:rPr>
              <a:t>肉身的父管教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3840163" y="3097213"/>
            <a:ext cx="7953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sym typeface="+mn-ea"/>
              </a:rPr>
              <a:t>敬重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877888" y="3657600"/>
            <a:ext cx="2019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sym typeface="+mn-ea"/>
              </a:rPr>
              <a:t>万灵的父管教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3840163" y="3657600"/>
            <a:ext cx="23256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sym typeface="+mn-ea"/>
              </a:rPr>
              <a:t>服从祂而得活着</a:t>
            </a: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787400" y="4394200"/>
            <a:ext cx="75707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/>
              <a:t>管教乃是父对付祂的众子，使众子有分于父的圣别性情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876300" y="771525"/>
            <a:ext cx="7415213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latin typeface="华文仿宋" panose="02010600040101010101" pitchFamily="2" charset="-122"/>
                <a:ea typeface="华文仿宋" panose="02010600040101010101" pitchFamily="2" charset="-122"/>
              </a:rPr>
              <a:t>12:11 一切的管教，当时固然不觉得喜乐，反觉得愁苦；后来却给那借此受过操练的人，结出平安的义果。 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876300" y="2609850"/>
            <a:ext cx="7416800" cy="230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/>
              <a:t>平安乃是义的果子。（赛三二17。）圣别是内里的性情，公义是外面的行为。神的管教不仅帮助信徒有分于祂的圣别，也使他们与神与人都是对的，叫他们在这种义的光景里，享受平安作甘甜的果子，就是平安的义果。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876300" y="1931988"/>
            <a:ext cx="71564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/>
              <a:t>管教是为着圣别，结果就是公义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752475" y="355600"/>
            <a:ext cx="7485063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12:12 所以你们要把下垂的手，瘫弱的膝挺起来；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12:13 也要为自己的脚把路径修直了，使瘸子不至脱臼，反得医治。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12:14 你们要追求与众人和睦，并要追求圣别，非圣别没有人能见主； 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752475" y="3727450"/>
            <a:ext cx="6492875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b="1"/>
              <a:t>正确的基督徒生活是和睦与圣别的平衡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752475" y="1743075"/>
            <a:ext cx="7216775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b="1"/>
              <a:t>需要把路径修直，使瘸子不至脱臼，反得痊愈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52475" y="2268538"/>
            <a:ext cx="7485063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b="1"/>
              <a:t>神</a:t>
            </a:r>
            <a:r>
              <a:rPr lang="zh-CN" altLang="en-US" sz="2000" b="1">
                <a:sym typeface="+mn-ea"/>
              </a:rPr>
              <a:t>是正直的神，</a:t>
            </a:r>
            <a:r>
              <a:rPr lang="zh-CN" altLang="en-US" sz="2000" b="1"/>
              <a:t>永不称许弯曲的路。我们要修直道路，就是抛弃一切不是神新约之路事物的外表，决不妥协。这样，基督身体的瘸跛肢体（四肢），就不至背道（不至脱臼），反被完全带回到新约的路上（得医治）。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752475" y="4257675"/>
            <a:ext cx="7485063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b="1"/>
              <a:t>就神而言，圣别是祂的圣别性情；就我们而言，圣别是我们分别归神。这里含示，当我们追求与众人和睦时，也必须留意在神面前圣别的事。我们追求与众人和睦，必须以我们在神面前的圣别，就是我们的圣别归神为平衡；非圣别没有人能见主，并与祂有交通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文本框 1"/>
          <p:cNvSpPr txBox="1">
            <a:spLocks noChangeArrowheads="1"/>
          </p:cNvSpPr>
          <p:nvPr/>
        </p:nvSpPr>
        <p:spPr bwMode="auto">
          <a:xfrm>
            <a:off x="758825" y="495300"/>
            <a:ext cx="2320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solidFill>
                  <a:srgbClr val="002060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受管教而得圣别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758825" y="1587500"/>
            <a:ext cx="4775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/>
              <a:t>管教是神的爱，是祂的行政管理。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758825" y="2139950"/>
            <a:ext cx="78359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sym typeface="+mn-ea"/>
              </a:rPr>
              <a:t>管教乃是父对付祂的众子，使众子有分于父的圣别性情。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58825" y="1127125"/>
            <a:ext cx="25019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>
                <a:sym typeface="+mn-ea"/>
              </a:rPr>
              <a:t>1.</a:t>
            </a:r>
            <a:r>
              <a:rPr lang="zh-CN" altLang="en-US" sz="2400" b="1">
                <a:sym typeface="+mn-ea"/>
              </a:rPr>
              <a:t>我们要认识</a:t>
            </a:r>
            <a:r>
              <a:rPr lang="en-US" altLang="zh-CN" sz="2400" b="1">
                <a:sym typeface="+mn-ea"/>
              </a:rPr>
              <a:t>——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758825" y="2692400"/>
            <a:ext cx="44688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sym typeface="+mn-ea"/>
              </a:rPr>
              <a:t>管教是为着圣别，结果就是公义</a:t>
            </a: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758825" y="3336925"/>
            <a:ext cx="25019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2.</a:t>
            </a:r>
            <a:r>
              <a:rPr lang="zh-CN" altLang="en-US" sz="2400" b="1"/>
              <a:t>我们要配合</a:t>
            </a:r>
            <a:r>
              <a:rPr lang="en-US" altLang="zh-CN" sz="2400" b="1"/>
              <a:t>——</a:t>
            </a: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758825" y="3867150"/>
            <a:ext cx="4775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sym typeface="+mn-ea"/>
              </a:rPr>
              <a:t>不轻看，要忍受，服从祂而得活着</a:t>
            </a: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758825" y="4397375"/>
            <a:ext cx="75295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sym typeface="+mn-ea"/>
              </a:rPr>
              <a:t>挺起手和膝，把路径修直，使瘸子不至脱臼，反得痊愈</a:t>
            </a: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758825" y="4949825"/>
            <a:ext cx="32448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sym typeface="+mn-ea"/>
              </a:rPr>
              <a:t>追求和睦与圣别的平衡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882650" y="825500"/>
            <a:ext cx="73882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latin typeface="华文仿宋" panose="02010600040101010101" pitchFamily="2" charset="-122"/>
                <a:ea typeface="华文仿宋" panose="02010600040101010101" pitchFamily="2" charset="-122"/>
              </a:rPr>
              <a:t>12:15 要监察，免得有人坠落离开神的恩典；</a:t>
            </a:r>
          </a:p>
        </p:txBody>
      </p:sp>
      <p:sp>
        <p:nvSpPr>
          <p:cNvPr id="26627" name="文本框 2"/>
          <p:cNvSpPr txBox="1">
            <a:spLocks noChangeArrowheads="1"/>
          </p:cNvSpPr>
          <p:nvPr/>
        </p:nvSpPr>
        <p:spPr bwMode="auto">
          <a:xfrm>
            <a:off x="876300" y="325438"/>
            <a:ext cx="32385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solidFill>
                  <a:srgbClr val="002060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不可坠落离开神的恩典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882650" y="3571875"/>
            <a:ext cx="69135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1.</a:t>
            </a:r>
            <a:r>
              <a:rPr lang="zh-CN" altLang="en-US" sz="2400" b="1"/>
              <a:t>我们从恩典中坠落，就是与基督隔绝。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876300" y="2012950"/>
            <a:ext cx="73898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sym typeface="+mn-ea"/>
              </a:rPr>
              <a:t>神的恩典是借基督临到我们。因此，神的恩典也是基督的恩典。在我们的经历中，这恩典就是基督自己。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882650" y="1431925"/>
            <a:ext cx="14065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solidFill>
                  <a:srgbClr val="002060"/>
                </a:solidFill>
                <a:sym typeface="+mn-ea"/>
              </a:rPr>
              <a:t>神的恩典</a:t>
            </a: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76300" y="3044825"/>
            <a:ext cx="2019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solidFill>
                  <a:srgbClr val="002060"/>
                </a:solidFill>
                <a:sym typeface="+mn-ea"/>
              </a:rPr>
              <a:t>从恩典中坠落</a:t>
            </a: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882650" y="4102100"/>
            <a:ext cx="71755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2.</a:t>
            </a:r>
            <a:r>
              <a:rPr lang="zh-CN" altLang="en-US" sz="2400" b="1"/>
              <a:t>希伯来的信徒坠落离开神的恩典，就是放弃新约享受基督的路，而回到他们的老宗教。</a:t>
            </a: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876300" y="5000625"/>
            <a:ext cx="71755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3.</a:t>
            </a:r>
            <a:r>
              <a:rPr lang="zh-CN" altLang="en-US" sz="2400" b="1"/>
              <a:t>希伯来的信徒能留在新约的路上，是因接受恩典，靠恩典得坚固，并站在恩典中。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796925" y="430213"/>
            <a:ext cx="7642225" cy="178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12:15 </a:t>
            </a:r>
            <a:r>
              <a:rPr lang="en-US" altLang="zh-CN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……</a:t>
            </a:r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免得有苦根长起来缠扰你们，许多人便因此沾染污秽；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12:16 免得有淫乱的、或贪恋世俗如以扫的，他因一口食物把自己长子的名分卖了。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12:17 后来他也想要承受祝福，竟被拒绝；虽然带着泪苦求，还是没有反悔的余地，这是你们知道的。 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796925" y="2166938"/>
            <a:ext cx="41306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CN" altLang="en-US" sz="2400" b="1"/>
              <a:t>坠落离开神恩典的原因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796925" y="2705100"/>
            <a:ext cx="7708900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1.</a:t>
            </a:r>
            <a:r>
              <a:rPr lang="zh-CN" altLang="en-US" sz="2400" b="1"/>
              <a:t>苦根</a:t>
            </a:r>
            <a:r>
              <a:rPr lang="en-US" altLang="zh-CN" sz="2400" b="1"/>
              <a:t>——</a:t>
            </a:r>
            <a:r>
              <a:rPr lang="zh-CN" altLang="en-US" sz="2400" b="1"/>
              <a:t>热中犹太教的人。他们使希伯来的信徒偏离神的恩典，转向犹太教的虚仪，因而轻忽神的圣别，在神眼中把自己玷污了。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96925" y="4013200"/>
            <a:ext cx="7708900" cy="90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2.</a:t>
            </a:r>
            <a:r>
              <a:rPr lang="zh-CN" altLang="en-US" sz="2400" b="1"/>
              <a:t>是淫乱的人。因着肉体的情欲，淫乱的人就与神新约中享受基督的路隔绝了，以至于失去长子名分的福。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796925" y="4933950"/>
            <a:ext cx="7708900" cy="90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3.是贪恋世俗的，就是爱世界和世界上的事，并且被物质的享乐所俘掳的人。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804863" y="539750"/>
            <a:ext cx="7532687" cy="252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CN" altLang="en-US" sz="2400" b="1"/>
              <a:t>我们基督徒由神而生，是祂所造万物中的初熟果子，（雅一18，）是神在祂的造物中所收割的。就这意义说，我们乃是神的众长子。因此，由我们所组成的召会，称为众长子的召会。（23。）我们既是神的众长子，就有长子的名分，包括承受世界，（二5～6，）祭司职分（启二十6）和君王职分。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804863" y="3025775"/>
            <a:ext cx="7534275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CN" altLang="en-US" sz="2400" b="1"/>
              <a:t>我们在基督里有特权享受的一切，实际上就是要来国度里福分的预尝。对这预尝的正确享受，会引我们进入国度福分的完满享受里。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833438" y="4387850"/>
            <a:ext cx="7532687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sym typeface="+mn-ea"/>
              </a:rPr>
              <a:t>我们今天对基督的享受，以及对祭司职任和君王职任的实行，都是预备我们，使我们将来够资格有分于基督的国！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692150" y="301625"/>
            <a:ext cx="7712075" cy="193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12:18 你们原不是来到那可摸、有火烧着的山，和黑暗、幽暗、旋风、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12:19 角声、与说话的声音那里；那些听见这声音的，都恳求不要再对他们多说话；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12:20 因为他们担当不起所嘱咐他们的话：“即使是走兽摸了这山，也要用石头打死。”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12:21 并且所显现的是如此可怕，甚至摩西说，“我甚是恐惧战兢。” 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692150" y="2346325"/>
            <a:ext cx="29384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sym typeface="+mn-ea"/>
              </a:rPr>
              <a:t>律法那面旧约的景象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692150" y="3432175"/>
            <a:ext cx="34925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1.</a:t>
            </a:r>
            <a:r>
              <a:rPr lang="zh-CN" altLang="en-US" sz="2400" b="1"/>
              <a:t>可摸、有火烧着的山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381500" y="3432175"/>
            <a:ext cx="2540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2.</a:t>
            </a:r>
            <a:r>
              <a:rPr lang="zh-CN" altLang="en-US" sz="2400" b="1"/>
              <a:t>黑暗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692150" y="3924300"/>
            <a:ext cx="10350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3.</a:t>
            </a:r>
            <a:r>
              <a:rPr lang="zh-CN" altLang="en-US" sz="2400" b="1"/>
              <a:t>幽暗</a:t>
            </a: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4381500" y="3924300"/>
            <a:ext cx="2540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4.</a:t>
            </a:r>
            <a:r>
              <a:rPr lang="zh-CN" altLang="en-US" sz="2400" b="1"/>
              <a:t>旋风</a:t>
            </a: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692150" y="4502150"/>
            <a:ext cx="18224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5.</a:t>
            </a:r>
            <a:r>
              <a:rPr lang="zh-CN" altLang="en-US" sz="2400" b="1"/>
              <a:t>角声</a:t>
            </a: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4381500" y="4502150"/>
            <a:ext cx="36258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6.</a:t>
            </a:r>
            <a:r>
              <a:rPr lang="zh-CN" altLang="en-US" sz="2400" b="1"/>
              <a:t>可怕的说话声音</a:t>
            </a: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692150" y="5141913"/>
            <a:ext cx="771048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/>
              <a:t>旧约景象中的一切项目，既都属于旧约时代，所以是暂时的，不是永远的。</a:t>
            </a:r>
          </a:p>
        </p:txBody>
      </p:sp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692150" y="2886075"/>
            <a:ext cx="21637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/>
              <a:t>共有六项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666750" y="404813"/>
            <a:ext cx="7688263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12:22 但你们乃是来到锡安山，来到活神的城，属天的耶路撒冷，来到千万天使整体的聚集，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12:23 来到名字记录在诸天之上众长子的召会，来到审判众人的神这里，来到被成全之义人的灵这里，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12:24 来到新约的中保耶稣这里，并来到所洒的血这里，这血所说的比亚伯的血所说的更美。 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666750" y="3371850"/>
            <a:ext cx="7289800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000" b="1"/>
              <a:t>1.</a:t>
            </a:r>
            <a:r>
              <a:rPr lang="zh-CN" altLang="en-US" sz="2000" b="1"/>
              <a:t>第一组是锡安山和活神的城，就是属天的耶路撒冷。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666750" y="3832225"/>
            <a:ext cx="7835900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000" b="1"/>
              <a:t>2.</a:t>
            </a:r>
            <a:r>
              <a:rPr lang="zh-CN" altLang="en-US" sz="2000" b="1"/>
              <a:t>第二组是千万天使整体的聚集和名字记录在诸天之上众长子的召会。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66750" y="4356100"/>
            <a:ext cx="7289800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000" b="1"/>
              <a:t>3.</a:t>
            </a:r>
            <a:r>
              <a:rPr lang="zh-CN" altLang="en-US" sz="2000" b="1"/>
              <a:t>第三组，是审判众人的神和被成全之义人的灵。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666750" y="4889500"/>
            <a:ext cx="7010400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000" b="1"/>
              <a:t>4.</a:t>
            </a:r>
            <a:r>
              <a:rPr lang="zh-CN" altLang="en-US" sz="2000" b="1"/>
              <a:t>中保耶稣与所洒的血。</a:t>
            </a: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666750" y="5518150"/>
            <a:ext cx="78359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/>
              <a:t>新约的八项，因为是在复活的一面，所以都是永远长存的。</a:t>
            </a: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666750" y="2890838"/>
            <a:ext cx="2624138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b="1"/>
              <a:t>有八项，四组</a:t>
            </a: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666750" y="2392363"/>
            <a:ext cx="43386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/>
              <a:t>恩典这面新约的景象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文本框 3"/>
          <p:cNvSpPr txBox="1">
            <a:spLocks noChangeArrowheads="1"/>
          </p:cNvSpPr>
          <p:nvPr/>
        </p:nvSpPr>
        <p:spPr bwMode="auto">
          <a:xfrm>
            <a:off x="768350" y="3125788"/>
            <a:ext cx="7605713" cy="152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en-US" sz="2400" b="1"/>
              <a:t>12:28 所以我们既领受了不能震动的国，就当接受恩典，借此得以照神所喜悦的，以虔诚和畏惧事奉神； 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en-US" sz="2400" b="1"/>
              <a:t>12:29 因为我们的神乃是烈火。 </a:t>
            </a:r>
          </a:p>
        </p:txBody>
      </p:sp>
      <p:sp>
        <p:nvSpPr>
          <p:cNvPr id="13315" name="文本框 4"/>
          <p:cNvSpPr txBox="1">
            <a:spLocks noChangeArrowheads="1"/>
          </p:cNvSpPr>
          <p:nvPr/>
        </p:nvSpPr>
        <p:spPr bwMode="auto">
          <a:xfrm>
            <a:off x="769938" y="936625"/>
            <a:ext cx="7604125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en-US" sz="2400" b="1"/>
              <a:t>12:1 所以，我们既有这许多的见证人，如同云彩围着我们，就当脱去各样的重担，和容易缠累我们的罪，凭着忍耐奔那摆在我们前头的赛程， 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en-US" sz="2400" b="1"/>
              <a:t>12:2 望断以及于耶稣，就是我们信心的创始者与成终者。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725488" y="336550"/>
            <a:ext cx="770572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12:25 你们要谨慎，不可弃绝那说话的，因为那些弃绝那在地上警戒他们者的，尚且不能逃罪，何况我们这转离那从诸天之上警戒我们者的？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12:26 当时祂的声音震动了地；但如今祂应许说，“再一次我不单要震动地，还要震动天。”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12:27 这“再一次</a:t>
            </a:r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  <a:sym typeface="+mn-ea"/>
              </a:rPr>
              <a:t>”</a:t>
            </a:r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，指明那被震动的，就是受造之物，都要挪去，使那不被震动的常存。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12:28 所以我们既领受了不能震动的国，就当接受恩典，借此得以照神所喜悦的，以虔诚和畏惧事奉神；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12:29 因为我们的神乃是烈火。 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725488" y="3673475"/>
            <a:ext cx="75866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1.</a:t>
            </a:r>
            <a:r>
              <a:rPr lang="zh-CN" altLang="en-US" sz="2400" b="1"/>
              <a:t>对于旧约，震动地是给地的警告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725488" y="4187825"/>
            <a:ext cx="789305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2.</a:t>
            </a:r>
            <a:r>
              <a:rPr lang="zh-CN" altLang="en-US" sz="2400" b="1"/>
              <a:t>对于新约，不仅要震动地，还要震动天，作为从天来的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/>
              <a:t>   警告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25488" y="5016500"/>
            <a:ext cx="66309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3.</a:t>
            </a:r>
            <a:r>
              <a:rPr lang="zh-CN" altLang="en-US" sz="2400" b="1"/>
              <a:t>惟有主和出于主的要常存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725488" y="5527675"/>
            <a:ext cx="68865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4.</a:t>
            </a:r>
            <a:r>
              <a:rPr lang="zh-CN" altLang="en-US" sz="2400" b="1"/>
              <a:t>从主而出的国是不能震动的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635000" y="555625"/>
            <a:ext cx="7840663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  <a:sym typeface="+mn-ea"/>
              </a:rPr>
              <a:t>12:28 所以我们既领受了不能震动的国，就当接受恩典，借此得以照神所喜悦的，以虔诚和畏惧事奉神； </a:t>
            </a:r>
            <a:endParaRPr lang="zh-CN" altLang="en-US" sz="2000" b="1">
              <a:latin typeface="华文仿宋" panose="02010600040101010101" pitchFamily="2" charset="-122"/>
              <a:ea typeface="华文仿宋" panose="02010600040101010101" pitchFamily="2" charset="-122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  <a:sym typeface="+mn-ea"/>
              </a:rPr>
              <a:t>12:29 因为我们的神乃是烈火。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585788" y="1860550"/>
            <a:ext cx="7889875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/>
              <a:t>新约所传给我们的福音，乃是国度的福音。我们已经重生到国度里，并且已经迁入国度里。现今我们是在国度里，今天正当的召会生活就是这国度。然而，我们现今所在的，以及今天在召会里所有的，乃是在其实际里的国度；那将来随着基督的回来而来的，才是在其实现里的国度。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/>
              <a:t>在实际里的国度，或国度的实际，今天在召会里，对我们乃是操练和管教；而在实现里的国度，或国度的实现，要在来世的千年国里，对我们成为赏赐和享受。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zh-CN" alt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文本框 1"/>
          <p:cNvSpPr txBox="1">
            <a:spLocks noChangeArrowheads="1"/>
          </p:cNvSpPr>
          <p:nvPr/>
        </p:nvSpPr>
        <p:spPr bwMode="auto">
          <a:xfrm>
            <a:off x="811213" y="630238"/>
            <a:ext cx="7416800" cy="540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sym typeface="+mn-ea"/>
              </a:rPr>
              <a:t>我们今天在国度的实际里，若接受那灵的操练和神的管教，来世在国度的实现里，就必得着主的赏赐，并享受要来之安息日的安息。不然，我们就会失去要来的国度，无法在主回来时得着国度实现的赏赐，无权进入国度的荣耀，无分于基督在千年国里的掌权，并要失去长子的名分，不能在来世承受地土，也不能在基督显现的荣耀里，作君尊的祭司事奉神和基督，更不能与基督一同作王，用祂神圣的权柄辖管列国。</a:t>
            </a:r>
            <a:endParaRPr lang="zh-CN" altLang="en-US" sz="2400" b="1"/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sym typeface="+mn-ea"/>
              </a:rPr>
              <a:t>这样失去要来的国度，丧失长子的名分，意思并不是要灭亡，乃是要失去赏赐，但不是失去救恩。我们要受亏损，却仍要得救，只是这样得救，要像从火里经过的一样。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652463" y="373063"/>
            <a:ext cx="4565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latin typeface="华文仿宋" panose="02010600040101010101" pitchFamily="2" charset="-122"/>
                <a:ea typeface="华文仿宋" panose="02010600040101010101" pitchFamily="2" charset="-122"/>
                <a:sym typeface="+mn-ea"/>
              </a:rPr>
              <a:t>12:29 因为我们的神乃是烈火。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631825" y="833438"/>
            <a:ext cx="7878763" cy="536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CN" altLang="en-US" sz="2400" b="1"/>
              <a:t>神是圣别的，圣别是祂的性情。凡与祂圣别性情不符的，祂这烈火就要烧尽。希伯来的信徒若偏向神所看为凡俗（不圣）的犹太教，就会成为不圣的，圣别的神既是烈火，就要把他们烧尽。神不仅是公义的，也是圣别的。我们要满足神的公义，就需要借基督的救赎得称义。我们要满足神圣别的要求，就需要成为圣别，就是被这位属天的、现今的、活的基督圣别。罗马书是为着神的公义，着重称义；希伯来书是为着神的圣别，强调圣别。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CN" altLang="en-US" sz="2400" b="1"/>
              <a:t>为此，希伯来的信徒必须从不圣的犹太教圣别出来，归与这位在新约下，在子里已经将自己完全彰显出来圣别的神。不然他们就会因世俗的老宗教受到玷污，而受这位是烈火圣别之神的对付。那真是可怕！难怪保罗极其关切主的可畏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文本框 13"/>
          <p:cNvSpPr txBox="1">
            <a:spLocks noChangeArrowheads="1"/>
          </p:cNvSpPr>
          <p:nvPr/>
        </p:nvSpPr>
        <p:spPr bwMode="auto">
          <a:xfrm>
            <a:off x="927100" y="619125"/>
            <a:ext cx="705485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b="1">
                <a:solidFill>
                  <a:srgbClr val="00206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第五个警告</a:t>
            </a:r>
            <a:r>
              <a:rPr lang="en-US" altLang="zh-CN" b="1">
                <a:solidFill>
                  <a:srgbClr val="00206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——</a:t>
            </a:r>
            <a:r>
              <a:rPr lang="zh-CN" altLang="en-US" b="1">
                <a:solidFill>
                  <a:srgbClr val="00206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要奔跑赛程，不可坠落离开恩典</a:t>
            </a:r>
          </a:p>
        </p:txBody>
      </p:sp>
      <p:sp>
        <p:nvSpPr>
          <p:cNvPr id="35843" name="文本框 14"/>
          <p:cNvSpPr txBox="1">
            <a:spLocks noChangeArrowheads="1"/>
          </p:cNvSpPr>
          <p:nvPr/>
        </p:nvSpPr>
        <p:spPr bwMode="auto">
          <a:xfrm>
            <a:off x="1123950" y="1843088"/>
            <a:ext cx="24225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1-4</a:t>
            </a:r>
            <a:r>
              <a:rPr lang="zh-CN" altLang="en-US" sz="2400" b="1"/>
              <a:t>：要奔跑赛程</a:t>
            </a:r>
          </a:p>
        </p:txBody>
      </p:sp>
      <p:sp>
        <p:nvSpPr>
          <p:cNvPr id="35844" name="文本框 15"/>
          <p:cNvSpPr txBox="1">
            <a:spLocks noChangeArrowheads="1"/>
          </p:cNvSpPr>
          <p:nvPr/>
        </p:nvSpPr>
        <p:spPr bwMode="auto">
          <a:xfrm>
            <a:off x="1130300" y="2584450"/>
            <a:ext cx="31877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5-14</a:t>
            </a:r>
            <a:r>
              <a:rPr lang="zh-CN" altLang="en-US" sz="2400" b="1"/>
              <a:t>：受管教而得圣别</a:t>
            </a:r>
          </a:p>
        </p:txBody>
      </p:sp>
      <p:sp>
        <p:nvSpPr>
          <p:cNvPr id="35845" name="文本框 16"/>
          <p:cNvSpPr txBox="1">
            <a:spLocks noChangeArrowheads="1"/>
          </p:cNvSpPr>
          <p:nvPr/>
        </p:nvSpPr>
        <p:spPr bwMode="auto">
          <a:xfrm>
            <a:off x="1123950" y="3387725"/>
            <a:ext cx="36480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15-17</a:t>
            </a:r>
            <a:r>
              <a:rPr lang="zh-CN" altLang="en-US" sz="2400" b="1"/>
              <a:t>：不可坠落离开恩典</a:t>
            </a:r>
          </a:p>
        </p:txBody>
      </p:sp>
      <p:sp>
        <p:nvSpPr>
          <p:cNvPr id="35846" name="文本框 17"/>
          <p:cNvSpPr txBox="1">
            <a:spLocks noChangeArrowheads="1"/>
          </p:cNvSpPr>
          <p:nvPr/>
        </p:nvSpPr>
        <p:spPr bwMode="auto">
          <a:xfrm>
            <a:off x="1130300" y="4170363"/>
            <a:ext cx="42592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18-24</a:t>
            </a:r>
            <a:r>
              <a:rPr lang="zh-CN" altLang="en-US" sz="2400" b="1"/>
              <a:t>：旧约与新约景象的对比</a:t>
            </a:r>
          </a:p>
        </p:txBody>
      </p:sp>
      <p:sp>
        <p:nvSpPr>
          <p:cNvPr id="35847" name="文本框 18"/>
          <p:cNvSpPr txBox="1">
            <a:spLocks noChangeArrowheads="1"/>
          </p:cNvSpPr>
          <p:nvPr/>
        </p:nvSpPr>
        <p:spPr bwMode="auto">
          <a:xfrm>
            <a:off x="1130300" y="4953000"/>
            <a:ext cx="3035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25-29</a:t>
            </a:r>
            <a:r>
              <a:rPr lang="zh-CN" altLang="en-US" sz="2400" b="1"/>
              <a:t>：不可震动的国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文本框 1"/>
          <p:cNvSpPr txBox="1">
            <a:spLocks noChangeArrowheads="1"/>
          </p:cNvSpPr>
          <p:nvPr/>
        </p:nvSpPr>
        <p:spPr bwMode="auto">
          <a:xfrm>
            <a:off x="927100" y="466725"/>
            <a:ext cx="705485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b="1">
                <a:solidFill>
                  <a:srgbClr val="00206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第五个警告</a:t>
            </a:r>
            <a:r>
              <a:rPr lang="en-US" altLang="zh-CN" b="1">
                <a:solidFill>
                  <a:srgbClr val="00206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——</a:t>
            </a:r>
            <a:r>
              <a:rPr lang="zh-CN" altLang="en-US" b="1">
                <a:solidFill>
                  <a:srgbClr val="00206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要奔跑赛程，不可坠落离开恩典</a:t>
            </a:r>
          </a:p>
        </p:txBody>
      </p:sp>
      <p:sp>
        <p:nvSpPr>
          <p:cNvPr id="14339" name="文本框 4"/>
          <p:cNvSpPr txBox="1">
            <a:spLocks noChangeArrowheads="1"/>
          </p:cNvSpPr>
          <p:nvPr/>
        </p:nvSpPr>
        <p:spPr bwMode="auto">
          <a:xfrm>
            <a:off x="1123950" y="1690688"/>
            <a:ext cx="24225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1-4</a:t>
            </a:r>
            <a:r>
              <a:rPr lang="zh-CN" altLang="en-US" sz="2400" b="1"/>
              <a:t>：要奔跑赛程</a:t>
            </a:r>
          </a:p>
        </p:txBody>
      </p:sp>
      <p:sp>
        <p:nvSpPr>
          <p:cNvPr id="14340" name="文本框 5"/>
          <p:cNvSpPr txBox="1">
            <a:spLocks noChangeArrowheads="1"/>
          </p:cNvSpPr>
          <p:nvPr/>
        </p:nvSpPr>
        <p:spPr bwMode="auto">
          <a:xfrm>
            <a:off x="1130300" y="2432050"/>
            <a:ext cx="31877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5-14</a:t>
            </a:r>
            <a:r>
              <a:rPr lang="zh-CN" altLang="en-US" sz="2400" b="1"/>
              <a:t>：受管教而得圣别</a:t>
            </a:r>
          </a:p>
        </p:txBody>
      </p:sp>
      <p:sp>
        <p:nvSpPr>
          <p:cNvPr id="14341" name="文本框 7"/>
          <p:cNvSpPr txBox="1">
            <a:spLocks noChangeArrowheads="1"/>
          </p:cNvSpPr>
          <p:nvPr/>
        </p:nvSpPr>
        <p:spPr bwMode="auto">
          <a:xfrm>
            <a:off x="1123950" y="3235325"/>
            <a:ext cx="36480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15-17</a:t>
            </a:r>
            <a:r>
              <a:rPr lang="zh-CN" altLang="en-US" sz="2400" b="1"/>
              <a:t>：不可坠落离开恩典</a:t>
            </a:r>
          </a:p>
        </p:txBody>
      </p:sp>
      <p:sp>
        <p:nvSpPr>
          <p:cNvPr id="14342" name="文本框 8"/>
          <p:cNvSpPr txBox="1">
            <a:spLocks noChangeArrowheads="1"/>
          </p:cNvSpPr>
          <p:nvPr/>
        </p:nvSpPr>
        <p:spPr bwMode="auto">
          <a:xfrm>
            <a:off x="1130300" y="4017963"/>
            <a:ext cx="42592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18-24</a:t>
            </a:r>
            <a:r>
              <a:rPr lang="zh-CN" altLang="en-US" sz="2400" b="1"/>
              <a:t>：旧约与新约景象的对比</a:t>
            </a:r>
          </a:p>
        </p:txBody>
      </p:sp>
      <p:sp>
        <p:nvSpPr>
          <p:cNvPr id="14343" name="文本框 9"/>
          <p:cNvSpPr txBox="1">
            <a:spLocks noChangeArrowheads="1"/>
          </p:cNvSpPr>
          <p:nvPr/>
        </p:nvSpPr>
        <p:spPr bwMode="auto">
          <a:xfrm>
            <a:off x="1130300" y="4800600"/>
            <a:ext cx="3035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25-29</a:t>
            </a:r>
            <a:r>
              <a:rPr lang="zh-CN" altLang="en-US" sz="2400" b="1"/>
              <a:t>：不可震动的国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693738" y="930275"/>
            <a:ext cx="7554912" cy="142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latin typeface="华文仿宋" panose="02010600040101010101" pitchFamily="2" charset="-122"/>
                <a:ea typeface="华文仿宋" panose="02010600040101010101" pitchFamily="2" charset="-122"/>
                <a:sym typeface="+mn-ea"/>
              </a:rPr>
              <a:t>12:1 所以，我们既有这许多的见证人，如同云彩围着我们，就当脱去各样的重担，和容易缠累我们的罪，凭着忍耐奔那摆在我们前头的赛程。 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693738" y="2947988"/>
            <a:ext cx="759618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000" b="1"/>
              <a:t>这里的罪，主要的是指缠累我们，使我们不能奔跑赛程的事，正如十26所说的故意犯罪，会使希伯来的信徒离开神经纶中新约的路一样。（见十26注2。）重担和缠累人的罪，都会阻挠并限制希伯来的信徒，使他们不能在新约的路上，跟从被犹太教所弃绝的耶稣，奔跑那属天的赛程。</a:t>
            </a:r>
          </a:p>
        </p:txBody>
      </p:sp>
      <p:sp>
        <p:nvSpPr>
          <p:cNvPr id="15364" name="文本框 1"/>
          <p:cNvSpPr txBox="1">
            <a:spLocks noChangeArrowheads="1"/>
          </p:cNvSpPr>
          <p:nvPr/>
        </p:nvSpPr>
        <p:spPr bwMode="auto">
          <a:xfrm>
            <a:off x="693738" y="339725"/>
            <a:ext cx="170973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solidFill>
                  <a:srgbClr val="002060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要奔跑赛程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93738" y="2351088"/>
            <a:ext cx="5691187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sym typeface="+mn-ea"/>
              </a:rPr>
              <a:t>当脱去各样的重担，和容易缠累我们的罪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693738" y="4886325"/>
            <a:ext cx="484346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sym typeface="+mn-ea"/>
              </a:rPr>
              <a:t>凭着忍耐奔那摆在我们前头的赛程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684213" y="587375"/>
            <a:ext cx="78517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latin typeface="华文仿宋" panose="02010600040101010101" pitchFamily="2" charset="-122"/>
                <a:ea typeface="华文仿宋" panose="02010600040101010101" pitchFamily="2" charset="-122"/>
                <a:sym typeface="+mn-ea"/>
              </a:rPr>
              <a:t>12:2 望断以及于耶稣，就是我们信心的创始者与成终者。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84213" y="1138238"/>
            <a:ext cx="7907337" cy="23066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>
                <a:latin typeface="+mj-ea"/>
                <a:ea typeface="+mj-ea"/>
                <a:cs typeface="+mj-ea"/>
                <a:sym typeface="+mn-ea"/>
              </a:rPr>
              <a:t>“</a:t>
            </a:r>
            <a:r>
              <a:rPr lang="zh-CN" altLang="en-US" sz="2400" b="1">
                <a:latin typeface="+mj-ea"/>
                <a:ea typeface="+mj-ea"/>
                <a:cs typeface="+mj-ea"/>
                <a:sym typeface="+mn-ea"/>
              </a:rPr>
              <a:t>望断</a:t>
            </a:r>
            <a:r>
              <a:rPr lang="en-US" altLang="zh-CN" sz="2400" b="1">
                <a:latin typeface="+mj-ea"/>
                <a:ea typeface="+mj-ea"/>
                <a:cs typeface="+mj-ea"/>
                <a:sym typeface="+mn-ea"/>
              </a:rPr>
              <a:t>”</a:t>
            </a:r>
            <a:r>
              <a:rPr lang="zh-CN" altLang="en-US" sz="2400" b="1">
                <a:latin typeface="+mj-ea"/>
                <a:ea typeface="+mj-ea"/>
                <a:cs typeface="+mj-ea"/>
                <a:sym typeface="+mn-ea"/>
              </a:rPr>
              <a:t>，</a:t>
            </a:r>
            <a:r>
              <a:rPr lang="zh-CN" altLang="en-US" sz="2400" b="1">
                <a:latin typeface="+mn-lt"/>
                <a:ea typeface="+mn-ea"/>
              </a:rPr>
              <a:t>原文指转离其他各种目标，以专一的注意力注视。希伯来的信徒必须望断他们环境中一切的事物，望断他们老旧的宗教</a:t>
            </a:r>
            <a:r>
              <a:rPr lang="en-US" altLang="zh-CN" sz="2400" b="1">
                <a:latin typeface="+mn-lt"/>
                <a:ea typeface="+mn-ea"/>
              </a:rPr>
              <a:t>——</a:t>
            </a:r>
            <a:r>
              <a:rPr lang="zh-CN" altLang="en-US" sz="2400" b="1">
                <a:latin typeface="+mn-lt"/>
                <a:ea typeface="+mn-ea"/>
              </a:rPr>
              <a:t>犹太教，望断犹太教的逼迫，望断一切属地的事物，好望断以及于，以达到这位现今在诸天之上，坐在神宝座右边的耶稣。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684213" y="3514725"/>
            <a:ext cx="7851775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400" b="1"/>
              <a:t>奇妙的耶稣，在天上登了宝座，并得了荣耀尊贵为冠冕，祂是宇宙中最大的吸引，就像巨大的磁石，吸引所有寻求祂的人归向祂。我们乃是受祂迷人的美丽所吸引，才望断祂以外一切的事物。没有这样迷人的对象，我们怎能望断地上这么多迷惑人的事物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581025" y="228600"/>
            <a:ext cx="7983538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  <a:sym typeface="+mn-ea"/>
              </a:rPr>
              <a:t>12:2 望断以及于耶稣，就是我们信心的创始者与成终者。祂为那摆在前面的喜乐，就轻看羞辱，忍受了十字架，便坐在神宝座的右边。 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581025" y="1498600"/>
            <a:ext cx="798512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CN" altLang="en-US" sz="2000" b="1"/>
              <a:t>祂是信心的发起者、开创者、源头和因由。照我们天然的人，我们没有信的能力，我们凭自己没有信。那叫我们得救的信，乃是我们从主所得宝贵的信。当我们仰望耶稣，祂这赐生命的灵就将祂自己，将祂信的成分，灌输到我们里面；这样，自然而然的，有一种信在我们里面升起，我们就有信心相信祂。这不是出于我们自己，乃是出于那将自己作信的成分，分赐到我们里面，替我们信者的。因此，乃是主自己作我们的信。我们因着祂作我们的信而活，是因着祂的信，不是因着我们自己的信。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CN" altLang="en-US" sz="2000" b="1"/>
              <a:t>耶稣是信心的创始者和源头，也是信心的首领、开拓者和先锋。祂开了信心的路，并作了先锋，领先开拓这路。因此，祂能带我们随着祂的脚踪，走完信心的路。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81025" y="1028700"/>
            <a:ext cx="80962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sym typeface="+mn-ea"/>
              </a:rPr>
              <a:t>旧约所有得胜的圣徒不过是信心的见证人，但耶稣乃是信心的创始者。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581025" y="5308600"/>
            <a:ext cx="7612063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sym typeface="+mn-ea"/>
              </a:rPr>
              <a:t>祂在一生中，在地上的行径里，作了信心的创始者；又在荣耀里，在天上的宝座上，作了信心的成终者；当我们仰望祂时，祂就将所创始并成终的信心，传输甚至注入我们里面。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561975" y="493713"/>
            <a:ext cx="7985125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  <a:sym typeface="+mn-ea"/>
              </a:rPr>
              <a:t>12:2 望断以及于耶稣，就是我们信心的创始者与成终者。祂为那摆在前面的喜乐，就轻看羞辱，忍受了十字架，便坐在神宝座的右边。 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561975" y="1352550"/>
            <a:ext cx="7985125" cy="452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000" b="1"/>
              <a:t>本书从一3起，不断的将我们指向那坐在天上的基督。我们要享受天上的基督，就需要望断一切地上的事物，而及于这位坐在神宝座右边的基督。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000" b="1"/>
              <a:t>祂借着死与复活，已经成就了神和人所需要的一切；现今祂在升天里，坐在诸天之上，乃是在神子和人子的身位里，也就是在神和人的身位里，作了神所立的承受万有者、神的受膏者、我们救恩的创始者、那圣别人者、常时的救援者、应时的帮助者、从神来的使徒、大祭司、真帐幕的执事，有更超特的职任，是更美之约的保证和中保</a:t>
            </a:r>
            <a:r>
              <a:rPr lang="zh-CN" altLang="en-US" sz="2000" b="1">
                <a:sym typeface="+mn-ea"/>
              </a:rPr>
              <a:t>、</a:t>
            </a:r>
            <a:r>
              <a:rPr lang="zh-CN" altLang="en-US" sz="2000" b="1"/>
              <a:t>新约的执行者、先锋、信心的创始者与成终者、以及群羊的大牧人。我们若仰望祂这奇妙且包罗万有的一位，祂就要把天、生命、和力量供应我们，将祂的所是传输并灌注到我们里面，使我们能奔跑属天的赛程，在地上过属天的生活，带我们走完一生的路途，领我们进荣耀里去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628650" y="574675"/>
            <a:ext cx="76866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12:3 那忍受罪人这样顶撞自己的，你们要考量比较，免得疲倦灰心。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12:4 你们与罪争斗，还没有抵挡到流血； 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628650" y="2049463"/>
            <a:ext cx="777875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000" b="1"/>
              <a:t>四福音里，基督如何忍受罪人的顶撞。当时的罪人，乃是所有宗教徒、热中犹太教的人、祭司、经学家、和民间的长老。当主耶稣在地上时，面对这许多反对祂的人；他们尽所能的拦阻、并打断主耶稣走神新约的路。但主耶稣不仅没有受到拦阻，反而借着在十字架上受死，为我们开创了一条路。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628650" y="4546600"/>
            <a:ext cx="76866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000" b="1"/>
              <a:t>这里的罪，因为必须抵挡，甚至到流血的地步，必是指神眼中看为邪恶的事，就是阻挠信徒，并使他们不走新约之路的。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8650" y="4076700"/>
            <a:ext cx="18478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sym typeface="+mn-ea"/>
              </a:rPr>
              <a:t>与罪争斗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628650" y="1498600"/>
            <a:ext cx="48704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sym typeface="+mn-ea"/>
              </a:rPr>
              <a:t>效法基督忍受罪人的顶撞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文本框 1"/>
          <p:cNvSpPr txBox="1">
            <a:spLocks noChangeArrowheads="1"/>
          </p:cNvSpPr>
          <p:nvPr/>
        </p:nvSpPr>
        <p:spPr bwMode="auto">
          <a:xfrm>
            <a:off x="1384300" y="957263"/>
            <a:ext cx="5495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1.</a:t>
            </a:r>
            <a:r>
              <a:rPr lang="zh-CN" altLang="en-US" sz="2400" b="1"/>
              <a:t>脱去各样的重担、重量、负担和障碍</a:t>
            </a:r>
          </a:p>
        </p:txBody>
      </p:sp>
      <p:sp>
        <p:nvSpPr>
          <p:cNvPr id="20483" name="文本框 2"/>
          <p:cNvSpPr txBox="1">
            <a:spLocks noChangeArrowheads="1"/>
          </p:cNvSpPr>
          <p:nvPr/>
        </p:nvSpPr>
        <p:spPr bwMode="auto">
          <a:xfrm>
            <a:off x="1384300" y="1501775"/>
            <a:ext cx="2540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2.</a:t>
            </a:r>
            <a:r>
              <a:rPr lang="zh-CN" altLang="en-US" sz="2400" b="1"/>
              <a:t>脱去缠累的罪</a:t>
            </a:r>
          </a:p>
        </p:txBody>
      </p:sp>
      <p:sp>
        <p:nvSpPr>
          <p:cNvPr id="20484" name="文本框 3"/>
          <p:cNvSpPr txBox="1">
            <a:spLocks noChangeArrowheads="1"/>
          </p:cNvSpPr>
          <p:nvPr/>
        </p:nvSpPr>
        <p:spPr bwMode="auto">
          <a:xfrm>
            <a:off x="1384300" y="2044700"/>
            <a:ext cx="56102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3.</a:t>
            </a:r>
            <a:r>
              <a:rPr lang="zh-CN" altLang="en-US" sz="2400" b="1"/>
              <a:t>凭着忍耐忍受反对，绝不可疲倦灰心</a:t>
            </a:r>
          </a:p>
        </p:txBody>
      </p:sp>
      <p:sp>
        <p:nvSpPr>
          <p:cNvPr id="20485" name="文本框 4"/>
          <p:cNvSpPr txBox="1">
            <a:spLocks noChangeArrowheads="1"/>
          </p:cNvSpPr>
          <p:nvPr/>
        </p:nvSpPr>
        <p:spPr bwMode="auto">
          <a:xfrm>
            <a:off x="1384300" y="2590800"/>
            <a:ext cx="2540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4.</a:t>
            </a:r>
            <a:r>
              <a:rPr lang="zh-CN" altLang="en-US" sz="2400" b="1"/>
              <a:t>望断一切事物</a:t>
            </a:r>
          </a:p>
        </p:txBody>
      </p:sp>
      <p:sp>
        <p:nvSpPr>
          <p:cNvPr id="20486" name="文本框 5"/>
          <p:cNvSpPr txBox="1">
            <a:spLocks noChangeArrowheads="1"/>
          </p:cNvSpPr>
          <p:nvPr/>
        </p:nvSpPr>
        <p:spPr bwMode="auto">
          <a:xfrm>
            <a:off x="1384300" y="3154363"/>
            <a:ext cx="672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5.</a:t>
            </a:r>
            <a:r>
              <a:rPr lang="zh-CN" altLang="en-US" sz="2400" b="1"/>
              <a:t>仰望那位现今坐在诸天之上神宝座右边的耶稣</a:t>
            </a:r>
          </a:p>
        </p:txBody>
      </p:sp>
      <p:sp>
        <p:nvSpPr>
          <p:cNvPr id="20487" name="文本框 6"/>
          <p:cNvSpPr txBox="1">
            <a:spLocks noChangeArrowheads="1"/>
          </p:cNvSpPr>
          <p:nvPr/>
        </p:nvSpPr>
        <p:spPr bwMode="auto">
          <a:xfrm>
            <a:off x="1384300" y="3771900"/>
            <a:ext cx="4749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6.</a:t>
            </a:r>
            <a:r>
              <a:rPr lang="zh-CN" altLang="en-US" sz="2400" b="1"/>
              <a:t>与罪争斗，抵挡到流血</a:t>
            </a:r>
          </a:p>
        </p:txBody>
      </p:sp>
      <p:sp>
        <p:nvSpPr>
          <p:cNvPr id="20488" name="文本框 7"/>
          <p:cNvSpPr txBox="1">
            <a:spLocks noChangeArrowheads="1"/>
          </p:cNvSpPr>
          <p:nvPr/>
        </p:nvSpPr>
        <p:spPr bwMode="auto">
          <a:xfrm>
            <a:off x="1397000" y="4354513"/>
            <a:ext cx="28670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/>
              <a:t>7.</a:t>
            </a:r>
            <a:r>
              <a:rPr lang="zh-CN" altLang="en-US" sz="2400" b="1"/>
              <a:t>效法见证人的榜样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3788</Words>
  <Application>Microsoft Office PowerPoint</Application>
  <PresentationFormat>全屏显示(4:3)</PresentationFormat>
  <Paragraphs>143</Paragraphs>
  <Slides>24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4" baseType="lpstr">
      <vt:lpstr>Calibri</vt:lpstr>
      <vt:lpstr>宋体</vt:lpstr>
      <vt:lpstr>Arial</vt:lpstr>
      <vt:lpstr>Calibri Light</vt:lpstr>
      <vt:lpstr>微软雅黑</vt:lpstr>
      <vt:lpstr>华文隶书</vt:lpstr>
      <vt:lpstr>华文细黑</vt:lpstr>
      <vt:lpstr>华文仿宋</vt:lpstr>
      <vt:lpstr>+mn-ea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10</cp:revision>
  <dcterms:created xsi:type="dcterms:W3CDTF">2020-04-14T14:41:00Z</dcterms:created>
  <dcterms:modified xsi:type="dcterms:W3CDTF">2020-10-23T22:55:23Z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