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56" r:id="rId3"/>
    <p:sldId id="257" r:id="rId4"/>
    <p:sldId id="258" r:id="rId5"/>
    <p:sldId id="268" r:id="rId6"/>
    <p:sldId id="282" r:id="rId7"/>
    <p:sldId id="269" r:id="rId8"/>
    <p:sldId id="270" r:id="rId9"/>
    <p:sldId id="259" r:id="rId10"/>
    <p:sldId id="261" r:id="rId11"/>
    <p:sldId id="260" r:id="rId12"/>
    <p:sldId id="262" r:id="rId13"/>
    <p:sldId id="263" r:id="rId14"/>
    <p:sldId id="264" r:id="rId15"/>
    <p:sldId id="265" r:id="rId16"/>
    <p:sldId id="266" r:id="rId17"/>
    <p:sldId id="301" r:id="rId18"/>
    <p:sldId id="267" r:id="rId19"/>
    <p:sldId id="283" r:id="rId20"/>
    <p:sldId id="271" r:id="rId21"/>
    <p:sldId id="284" r:id="rId22"/>
  </p:sldIdLst>
  <p:sldSz cx="9144000" cy="6858000" type="screen4x3"/>
  <p:notesSz cx="7104063" cy="10234613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noProof="1" smtClean="0"/>
              <a:t>单击此处编辑母版副标题样式</a:t>
            </a:r>
            <a:endParaRPr lang="zh-CN" altLang="en-US" noProof="1"/>
          </a:p>
        </p:txBody>
      </p:sp>
    </p:spTree>
    <p:extLst>
      <p:ext uri="{BB962C8B-B14F-4D97-AF65-F5344CB8AC3E}">
        <p14:creationId xmlns:p14="http://schemas.microsoft.com/office/powerpoint/2010/main" val="71686646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  <p:extLst>
      <p:ext uri="{BB962C8B-B14F-4D97-AF65-F5344CB8AC3E}">
        <p14:creationId xmlns:p14="http://schemas.microsoft.com/office/powerpoint/2010/main" val="148811297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  <p:extLst>
      <p:ext uri="{BB962C8B-B14F-4D97-AF65-F5344CB8AC3E}">
        <p14:creationId xmlns:p14="http://schemas.microsoft.com/office/powerpoint/2010/main" val="2291481439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  <p:extLst>
      <p:ext uri="{BB962C8B-B14F-4D97-AF65-F5344CB8AC3E}">
        <p14:creationId xmlns:p14="http://schemas.microsoft.com/office/powerpoint/2010/main" val="120271199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46668132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  <p:extLst>
      <p:ext uri="{BB962C8B-B14F-4D97-AF65-F5344CB8AC3E}">
        <p14:creationId xmlns:p14="http://schemas.microsoft.com/office/powerpoint/2010/main" val="402126989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  <p:extLst>
      <p:ext uri="{BB962C8B-B14F-4D97-AF65-F5344CB8AC3E}">
        <p14:creationId xmlns:p14="http://schemas.microsoft.com/office/powerpoint/2010/main" val="2082195182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</p:spTree>
    <p:extLst>
      <p:ext uri="{BB962C8B-B14F-4D97-AF65-F5344CB8AC3E}">
        <p14:creationId xmlns:p14="http://schemas.microsoft.com/office/powerpoint/2010/main" val="90529970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611179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26907050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53294724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030" descr="yishi"/>
          <p:cNvPicPr>
            <a:picLocks noChangeAspect="1"/>
          </p:cNvPicPr>
          <p:nvPr/>
        </p:nvPicPr>
        <p:blipFill>
          <a:blip r:embed="rId13">
            <a:lum bright="76000" contrast="-70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041741" y="1730234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希伯来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05158" y="4481435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因着信，远处望，属天更美的家乡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643202" y="3237851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11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976313" y="438150"/>
            <a:ext cx="7377112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000" b="1">
                <a:latin typeface="仿宋" panose="02010609060101010101" pitchFamily="49" charset="-122"/>
                <a:ea typeface="仿宋" panose="02010609060101010101" pitchFamily="49" charset="-122"/>
              </a:rPr>
              <a:t>11:4 亚伯因着信献祭给神，比该隐所献的更美，借此便得了称许为义的见证，就是神指着他的礼物所作的见证；他虽然死了，却借着这信仍旧说话。 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1020763" y="2105025"/>
            <a:ext cx="7332662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000" b="1">
                <a:latin typeface="仿宋" panose="02010609060101010101" pitchFamily="49" charset="-122"/>
                <a:ea typeface="仿宋" panose="02010609060101010101" pitchFamily="49" charset="-122"/>
              </a:rPr>
              <a:t>11:5 以诺因着信被接去，不至于见死，人也找不着他，因为神把他接去了；原来他被接去以前，已经得了蒙神喜悦的见证。 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992188" y="2811463"/>
            <a:ext cx="7361237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000" b="1">
                <a:latin typeface="仿宋" panose="02010609060101010101" pitchFamily="49" charset="-122"/>
                <a:ea typeface="仿宋" panose="02010609060101010101" pitchFamily="49" charset="-122"/>
              </a:rPr>
              <a:t>11:6 人非有信，就不能得神的喜悦；因为到神面前来的人，必须信有神，且信祂赏赐那寻求祂的人。 </a:t>
            </a: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974725" y="4349750"/>
            <a:ext cx="73787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000" b="1">
                <a:latin typeface="仿宋" panose="02010609060101010101" pitchFamily="49" charset="-122"/>
                <a:ea typeface="仿宋" panose="02010609060101010101" pitchFamily="49" charset="-122"/>
              </a:rPr>
              <a:t>11:7 挪亚因着信，既蒙神指示他未见的事，就为虔敬所动，预备了一只方舟，使他全家得救，借此就定了那世界的罪，并且承受了那照着信而得的义。 </a:t>
            </a: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577975" y="1536700"/>
            <a:ext cx="7937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ea typeface="仿宋" panose="02010609060101010101" pitchFamily="49" charset="-122"/>
                <a:sym typeface="+mn-ea"/>
              </a:rPr>
              <a:t>亚伯</a:t>
            </a: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2836863" y="1536700"/>
            <a:ext cx="23256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ea typeface="仿宋" panose="02010609060101010101" pitchFamily="49" charset="-122"/>
                <a:sym typeface="+mn-ea"/>
              </a:rPr>
              <a:t>献上更美的祭物</a:t>
            </a: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1577975" y="3692525"/>
            <a:ext cx="7937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ea typeface="仿宋" panose="02010609060101010101" pitchFamily="49" charset="-122"/>
                <a:sym typeface="+mn-ea"/>
              </a:rPr>
              <a:t>以诺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836863" y="3692525"/>
            <a:ext cx="1408112" cy="4603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>
                <a:latin typeface="+mj-ea"/>
                <a:ea typeface="+mj-ea"/>
              </a:rPr>
              <a:t>与神同行</a:t>
            </a:r>
          </a:p>
        </p:txBody>
      </p:sp>
      <p:sp>
        <p:nvSpPr>
          <p:cNvPr id="10" name="文本框 9"/>
          <p:cNvSpPr txBox="1">
            <a:spLocks noChangeArrowheads="1"/>
          </p:cNvSpPr>
          <p:nvPr/>
        </p:nvSpPr>
        <p:spPr bwMode="auto">
          <a:xfrm>
            <a:off x="1577975" y="5562600"/>
            <a:ext cx="7937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ea typeface="仿宋" panose="02010609060101010101" pitchFamily="49" charset="-122"/>
                <a:sym typeface="+mn-ea"/>
              </a:rPr>
              <a:t>挪亚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2836863" y="5562600"/>
            <a:ext cx="2938462" cy="4603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>
                <a:latin typeface="+mj-ea"/>
                <a:ea typeface="+mj-ea"/>
                <a:sym typeface="+mn-ea"/>
              </a:rPr>
              <a:t>与神同行，与神同工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682625" y="523875"/>
            <a:ext cx="7718425" cy="341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zh-CN" altLang="en-US" sz="2000" b="1">
                <a:latin typeface="仿宋" panose="02010609060101010101" pitchFamily="49" charset="-122"/>
                <a:ea typeface="仿宋" panose="02010609060101010101" pitchFamily="49" charset="-122"/>
              </a:rPr>
              <a:t>11:8 亚伯拉罕因着信，蒙召的时候，就遵命出去，往将来要得为业的地方去；他出去了，还不知道往那里去。 </a:t>
            </a:r>
          </a:p>
          <a:p>
            <a:pPr eaLnBrk="1" hangingPunct="1">
              <a:lnSpc>
                <a:spcPct val="120000"/>
              </a:lnSpc>
            </a:pPr>
            <a:r>
              <a:rPr lang="zh-CN" altLang="en-US" sz="2000" b="1">
                <a:latin typeface="仿宋" panose="02010609060101010101" pitchFamily="49" charset="-122"/>
                <a:ea typeface="仿宋" panose="02010609060101010101" pitchFamily="49" charset="-122"/>
              </a:rPr>
              <a:t>11:9 他因着信，在应许之地作客，好像在异地，与承受同样应许的以撒、雅各一同居住在帐棚里； </a:t>
            </a:r>
          </a:p>
          <a:p>
            <a:pPr eaLnBrk="1" hangingPunct="1">
              <a:lnSpc>
                <a:spcPct val="120000"/>
              </a:lnSpc>
            </a:pPr>
            <a:r>
              <a:rPr lang="zh-CN" altLang="en-US" sz="2000" b="1">
                <a:latin typeface="仿宋" panose="02010609060101010101" pitchFamily="49" charset="-122"/>
                <a:ea typeface="仿宋" panose="02010609060101010101" pitchFamily="49" charset="-122"/>
              </a:rPr>
              <a:t>11:10 因为他等候那座有根基的城，其设计者并建筑者乃是神。 </a:t>
            </a:r>
          </a:p>
          <a:p>
            <a:pPr eaLnBrk="1" hangingPunct="1">
              <a:lnSpc>
                <a:spcPct val="120000"/>
              </a:lnSpc>
            </a:pPr>
            <a:r>
              <a:rPr lang="zh-CN" altLang="en-US" sz="2000" b="1">
                <a:latin typeface="仿宋" panose="02010609060101010101" pitchFamily="49" charset="-122"/>
                <a:ea typeface="仿宋" panose="02010609060101010101" pitchFamily="49" charset="-122"/>
              </a:rPr>
              <a:t>11:11 因着信，连撒拉自己，即使过了年龄，还得了能力，怀孕生子，因她认为那应许她的是信实的。 </a:t>
            </a:r>
          </a:p>
          <a:p>
            <a:pPr eaLnBrk="1" hangingPunct="1">
              <a:lnSpc>
                <a:spcPct val="120000"/>
              </a:lnSpc>
            </a:pPr>
            <a:r>
              <a:rPr lang="zh-CN" altLang="en-US" sz="2000" b="1">
                <a:latin typeface="仿宋" panose="02010609060101010101" pitchFamily="49" charset="-122"/>
                <a:ea typeface="仿宋" panose="02010609060101010101" pitchFamily="49" charset="-122"/>
              </a:rPr>
              <a:t>11:12 所以从一个仿佛已死的人，生出子孙来，如同天上的星那样众多，海边的沙那样无数。 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798513" y="4052888"/>
            <a:ext cx="14065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ea typeface="仿宋" panose="02010609060101010101" pitchFamily="49" charset="-122"/>
                <a:sym typeface="+mn-ea"/>
              </a:rPr>
              <a:t>亚伯拉罕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798513" y="5503863"/>
            <a:ext cx="7953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ea typeface="仿宋" panose="02010609060101010101" pitchFamily="49" charset="-122"/>
                <a:sym typeface="+mn-ea"/>
              </a:rPr>
              <a:t>撒拉</a:t>
            </a: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2409825" y="5503863"/>
            <a:ext cx="14065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ea typeface="仿宋" panose="02010609060101010101" pitchFamily="49" charset="-122"/>
                <a:sym typeface="+mn-ea"/>
              </a:rPr>
              <a:t>称无为有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409825" y="4052888"/>
            <a:ext cx="5991225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>
                <a:latin typeface="+mj-ea"/>
                <a:ea typeface="+mj-ea"/>
              </a:rPr>
              <a:t>信靠神即时的引导，以神的同在为他旅行的地图</a:t>
            </a: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2409825" y="4962525"/>
            <a:ext cx="29368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ea typeface="仿宋" panose="02010609060101010101" pitchFamily="49" charset="-122"/>
                <a:sym typeface="+mn-ea"/>
              </a:rPr>
              <a:t>等候那座有根基的城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文本框 1"/>
          <p:cNvSpPr txBox="1">
            <a:spLocks noChangeArrowheads="1"/>
          </p:cNvSpPr>
          <p:nvPr/>
        </p:nvSpPr>
        <p:spPr bwMode="auto">
          <a:xfrm>
            <a:off x="828675" y="357188"/>
            <a:ext cx="7488238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000" b="1">
                <a:latin typeface="仿宋" panose="02010609060101010101" pitchFamily="49" charset="-122"/>
                <a:ea typeface="仿宋" panose="02010609060101010101" pitchFamily="49" charset="-122"/>
              </a:rPr>
              <a:t>11:13 这些人都是存着信心死的，并没有得着所应许的，却从远处望见，且欢喜迎接，又承认自己在地上是客旅，是寄居的。 </a:t>
            </a:r>
          </a:p>
          <a:p>
            <a:pPr eaLnBrk="1" hangingPunct="1"/>
            <a:r>
              <a:rPr lang="zh-CN" altLang="en-US" sz="2000" b="1">
                <a:latin typeface="仿宋" panose="02010609060101010101" pitchFamily="49" charset="-122"/>
                <a:ea typeface="仿宋" panose="02010609060101010101" pitchFamily="49" charset="-122"/>
              </a:rPr>
              <a:t>11:14 说这样话的人，是显明自己在寻找一个家乡。 </a:t>
            </a:r>
          </a:p>
          <a:p>
            <a:pPr eaLnBrk="1" hangingPunct="1"/>
            <a:r>
              <a:rPr lang="zh-CN" altLang="en-US" sz="2000" b="1">
                <a:latin typeface="仿宋" panose="02010609060101010101" pitchFamily="49" charset="-122"/>
                <a:ea typeface="仿宋" panose="02010609060101010101" pitchFamily="49" charset="-122"/>
              </a:rPr>
              <a:t>11:15 他们若真是想念着所离开的家乡，还有折回的机会； </a:t>
            </a:r>
          </a:p>
          <a:p>
            <a:pPr eaLnBrk="1" hangingPunct="1"/>
            <a:r>
              <a:rPr lang="zh-CN" altLang="en-US" sz="2000" b="1">
                <a:latin typeface="仿宋" panose="02010609060101010101" pitchFamily="49" charset="-122"/>
                <a:ea typeface="仿宋" panose="02010609060101010101" pitchFamily="49" charset="-122"/>
              </a:rPr>
              <a:t>11:16 他们却羡慕一个更美、属天的家乡；所以神称为他们的神，并不以为耻，因为祂已经给他们预备了一座城。 </a:t>
            </a:r>
          </a:p>
        </p:txBody>
      </p:sp>
      <p:sp>
        <p:nvSpPr>
          <p:cNvPr id="13315" name="文本框 2"/>
          <p:cNvSpPr txBox="1">
            <a:spLocks noChangeArrowheads="1"/>
          </p:cNvSpPr>
          <p:nvPr/>
        </p:nvSpPr>
        <p:spPr bwMode="auto">
          <a:xfrm>
            <a:off x="828675" y="2403475"/>
            <a:ext cx="692150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000" b="1">
                <a:solidFill>
                  <a:srgbClr val="00206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仿宋" panose="02010609060101010101" pitchFamily="49" charset="-122"/>
                <a:sym typeface="+mn-ea"/>
              </a:rPr>
              <a:t>客旅</a:t>
            </a:r>
          </a:p>
        </p:txBody>
      </p:sp>
      <p:sp>
        <p:nvSpPr>
          <p:cNvPr id="13316" name="文本框 3"/>
          <p:cNvSpPr txBox="1">
            <a:spLocks noChangeArrowheads="1"/>
          </p:cNvSpPr>
          <p:nvPr/>
        </p:nvSpPr>
        <p:spPr bwMode="auto">
          <a:xfrm>
            <a:off x="828675" y="2890838"/>
            <a:ext cx="7486650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zh-CN" altLang="en-US" sz="2000" b="1"/>
              <a:t>或，旅客，放逐者，亡命国外者。亚伯拉罕是第一个希伯来人，一个过河的人，离开迦勒底被咒诅的拜偶像之地，过了大河，就是伯拉（幼发拉底）河，到了迦南这蒙福的美地。然而，他没有在此定居，反倒像旅客，甚至像放逐者，亡命国外者，寄居在应许之地，羡慕一个更美、属天的家乡，寻找一个自己的家乡。这也许含示他已预备好，过另一道河，从属地的一边过到属天的一边。以撒和雅各同样跟随他的脚踪，在地上生活如同客旅和寄居的，等候神所建筑，那座有根基的城。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865188" y="704850"/>
            <a:ext cx="7412037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仿宋" panose="02010609060101010101" pitchFamily="49" charset="-122"/>
                <a:ea typeface="仿宋" panose="02010609060101010101" pitchFamily="49" charset="-122"/>
              </a:rPr>
              <a:t>11:17 亚伯拉罕因着信，被试验的时候，就把以撒献上；这正是那欢喜领受应许的，将自己独生的儿子献上。 </a:t>
            </a:r>
          </a:p>
          <a:p>
            <a:pPr eaLnBrk="1" hangingPunct="1"/>
            <a:r>
              <a:rPr lang="zh-CN" altLang="en-US" sz="2400" b="1">
                <a:latin typeface="仿宋" panose="02010609060101010101" pitchFamily="49" charset="-122"/>
                <a:ea typeface="仿宋" panose="02010609060101010101" pitchFamily="49" charset="-122"/>
              </a:rPr>
              <a:t>11:18 论到这儿子，曾有话说，“从以撒生的，才要称为你的后裔。” </a:t>
            </a:r>
          </a:p>
          <a:p>
            <a:pPr eaLnBrk="1" hangingPunct="1"/>
            <a:r>
              <a:rPr lang="zh-CN" altLang="en-US" sz="2400" b="1">
                <a:latin typeface="仿宋" panose="02010609060101010101" pitchFamily="49" charset="-122"/>
                <a:ea typeface="仿宋" panose="02010609060101010101" pitchFamily="49" charset="-122"/>
              </a:rPr>
              <a:t>11:19 他算定神甚至能叫人从死人中复活；就表样说，他也实在从死人中得回了他的儿子。 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866775" y="3751263"/>
            <a:ext cx="14065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ea typeface="仿宋" panose="02010609060101010101" pitchFamily="49" charset="-122"/>
                <a:sym typeface="+mn-ea"/>
              </a:rPr>
              <a:t>亚伯拉罕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2859088" y="3751263"/>
            <a:ext cx="26304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ea typeface="仿宋" panose="02010609060101010101" pitchFamily="49" charset="-122"/>
                <a:sym typeface="+mn-ea"/>
              </a:rPr>
              <a:t>叫人从死人中复活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文本框 1"/>
          <p:cNvSpPr txBox="1">
            <a:spLocks noChangeArrowheads="1"/>
          </p:cNvSpPr>
          <p:nvPr/>
        </p:nvSpPr>
        <p:spPr bwMode="auto">
          <a:xfrm>
            <a:off x="984250" y="428625"/>
            <a:ext cx="71755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000" b="1">
                <a:latin typeface="仿宋" panose="02010609060101010101" pitchFamily="49" charset="-122"/>
                <a:ea typeface="仿宋" panose="02010609060101010101" pitchFamily="49" charset="-122"/>
              </a:rPr>
              <a:t>11:20 以撒因着信，指着要来的事，给雅各、以扫祝福。 </a:t>
            </a:r>
          </a:p>
          <a:p>
            <a:pPr eaLnBrk="1" hangingPunct="1"/>
            <a:r>
              <a:rPr lang="zh-CN" altLang="en-US" sz="2000" b="1">
                <a:latin typeface="仿宋" panose="02010609060101010101" pitchFamily="49" charset="-122"/>
                <a:ea typeface="仿宋" panose="02010609060101010101" pitchFamily="49" charset="-122"/>
              </a:rPr>
              <a:t>11:21 雅各因着信，临死的时候，给约瑟的两个儿子各自祝福，并且扶着杖头敬拜神。 </a:t>
            </a:r>
          </a:p>
          <a:p>
            <a:pPr eaLnBrk="1" hangingPunct="1"/>
            <a:r>
              <a:rPr lang="zh-CN" altLang="en-US" sz="2000" b="1">
                <a:latin typeface="仿宋" panose="02010609060101010101" pitchFamily="49" charset="-122"/>
                <a:ea typeface="仿宋" panose="02010609060101010101" pitchFamily="49" charset="-122"/>
              </a:rPr>
              <a:t>11:22 约瑟因着信，临终的时候，提到以色列子孙出埃及的事，并为自己的骸骨留下遗嘱。 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984250" y="3203575"/>
            <a:ext cx="7329488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000" b="1"/>
              <a:t>雅各给约瑟的两个儿子祝福，他知道他所作的是什么，他是因着信给约瑟的儿子祝福。他的杖也表征神是他的牧者，牧养了他的一生。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984250" y="2311400"/>
            <a:ext cx="73279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000" b="1"/>
              <a:t>以撒虽然平凡，却作了非凡的事</a:t>
            </a:r>
            <a:r>
              <a:rPr lang="en-US" altLang="zh-CN" sz="2000" b="1"/>
              <a:t>——</a:t>
            </a:r>
            <a:r>
              <a:rPr lang="zh-CN" altLang="en-US" sz="2000" b="1"/>
              <a:t>他祝福他的两个儿子，雅各和以扫。虽然他是盲目的祝福他们，却是因信而作的。</a:t>
            </a: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984250" y="4403725"/>
            <a:ext cx="7329488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000" b="1"/>
              <a:t>约瑟提到以色列子孙要出埃及，就嘱咐他们，将他的骸骨带出埃及，带进迦南。这需要有极大的信心。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文本框 1"/>
          <p:cNvSpPr txBox="1">
            <a:spLocks noChangeArrowheads="1"/>
          </p:cNvSpPr>
          <p:nvPr/>
        </p:nvSpPr>
        <p:spPr bwMode="auto">
          <a:xfrm>
            <a:off x="644525" y="342900"/>
            <a:ext cx="7991475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000" b="1">
                <a:latin typeface="仿宋" panose="02010609060101010101" pitchFamily="49" charset="-122"/>
                <a:ea typeface="仿宋" panose="02010609060101010101" pitchFamily="49" charset="-122"/>
              </a:rPr>
              <a:t>11:23 摩西生下来的时候，他的父母因见他是个俊美的孩子，就因着信，把他藏了三个月，并不怕王命。 </a:t>
            </a:r>
          </a:p>
          <a:p>
            <a:pPr eaLnBrk="1" hangingPunct="1"/>
            <a:r>
              <a:rPr lang="zh-CN" altLang="en-US" sz="2000" b="1">
                <a:latin typeface="仿宋" panose="02010609060101010101" pitchFamily="49" charset="-122"/>
                <a:ea typeface="仿宋" panose="02010609060101010101" pitchFamily="49" charset="-122"/>
              </a:rPr>
              <a:t>11:24 摩西因着信，长大了就拒绝称为法老女儿之子； </a:t>
            </a:r>
          </a:p>
          <a:p>
            <a:pPr eaLnBrk="1" hangingPunct="1"/>
            <a:r>
              <a:rPr lang="zh-CN" altLang="en-US" sz="2000" b="1">
                <a:latin typeface="仿宋" panose="02010609060101010101" pitchFamily="49" charset="-122"/>
                <a:ea typeface="仿宋" panose="02010609060101010101" pitchFamily="49" charset="-122"/>
              </a:rPr>
              <a:t>11:25 他宁可选择和神的百姓同受苦害，也不愿有罪的短暂享受； </a:t>
            </a:r>
          </a:p>
          <a:p>
            <a:pPr eaLnBrk="1" hangingPunct="1"/>
            <a:r>
              <a:rPr lang="zh-CN" altLang="en-US" sz="2000" b="1">
                <a:latin typeface="仿宋" panose="02010609060101010101" pitchFamily="49" charset="-122"/>
                <a:ea typeface="仿宋" panose="02010609060101010101" pitchFamily="49" charset="-122"/>
              </a:rPr>
              <a:t>11:26 他算为基督受的凌辱，比埃及的财物更宝贵，因他望断以及于那赏赐。 </a:t>
            </a:r>
          </a:p>
          <a:p>
            <a:pPr eaLnBrk="1" hangingPunct="1"/>
            <a:r>
              <a:rPr lang="zh-CN" altLang="en-US" sz="2000" b="1">
                <a:latin typeface="仿宋" panose="02010609060101010101" pitchFamily="49" charset="-122"/>
                <a:ea typeface="仿宋" panose="02010609060101010101" pitchFamily="49" charset="-122"/>
              </a:rPr>
              <a:t>11:27 他因着信，离开埃及，不怕王怒；因他坚定不移，如同看见那不能看见的主； </a:t>
            </a:r>
          </a:p>
          <a:p>
            <a:pPr eaLnBrk="1" hangingPunct="1"/>
            <a:r>
              <a:rPr lang="zh-CN" altLang="en-US" sz="2000" b="1">
                <a:latin typeface="仿宋" panose="02010609060101010101" pitchFamily="49" charset="-122"/>
                <a:ea typeface="仿宋" panose="02010609060101010101" pitchFamily="49" charset="-122"/>
              </a:rPr>
              <a:t>11:28 他因着信，就立了逾越节并涂血的事，免得那灭长子的临及以色列人。 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644525" y="3665538"/>
            <a:ext cx="7953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ea typeface="仿宋" panose="02010609060101010101" pitchFamily="49" charset="-122"/>
                <a:sym typeface="+mn-ea"/>
              </a:rPr>
              <a:t>摩西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1735138" y="3665538"/>
            <a:ext cx="32432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ea typeface="仿宋" panose="02010609060101010101" pitchFamily="49" charset="-122"/>
                <a:sym typeface="+mn-ea"/>
              </a:rPr>
              <a:t>拒绝称为法老女儿之子</a:t>
            </a: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1735138" y="4584700"/>
            <a:ext cx="29368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ea typeface="仿宋" panose="02010609060101010101" pitchFamily="49" charset="-122"/>
                <a:sym typeface="+mn-ea"/>
              </a:rPr>
              <a:t>离开埃及，不怕王怒</a:t>
            </a: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735138" y="5053013"/>
            <a:ext cx="32432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ea typeface="仿宋" panose="02010609060101010101" pitchFamily="49" charset="-122"/>
                <a:sym typeface="+mn-ea"/>
              </a:rPr>
              <a:t>立了逾越节并涂血的事</a:t>
            </a:r>
          </a:p>
        </p:txBody>
      </p:sp>
      <p:sp>
        <p:nvSpPr>
          <p:cNvPr id="10" name="文本框 9"/>
          <p:cNvSpPr txBox="1">
            <a:spLocks noChangeArrowheads="1"/>
          </p:cNvSpPr>
          <p:nvPr/>
        </p:nvSpPr>
        <p:spPr bwMode="auto">
          <a:xfrm>
            <a:off x="5603875" y="3665538"/>
            <a:ext cx="27924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C00000"/>
                </a:solidFill>
                <a:latin typeface="宋体" panose="02010600030101010101" pitchFamily="2" charset="-122"/>
                <a:ea typeface="仿宋" panose="02010609060101010101" pitchFamily="49" charset="-122"/>
                <a:sym typeface="+mn-ea"/>
              </a:rPr>
              <a:t>望断以及于那赏赐</a:t>
            </a:r>
          </a:p>
        </p:txBody>
      </p:sp>
      <p:sp>
        <p:nvSpPr>
          <p:cNvPr id="12" name="文本框 11"/>
          <p:cNvSpPr txBox="1">
            <a:spLocks noChangeArrowheads="1"/>
          </p:cNvSpPr>
          <p:nvPr/>
        </p:nvSpPr>
        <p:spPr bwMode="auto">
          <a:xfrm>
            <a:off x="1735138" y="4125913"/>
            <a:ext cx="23256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ea typeface="仿宋" panose="02010609060101010101" pitchFamily="49" charset="-122"/>
                <a:sym typeface="+mn-ea"/>
              </a:rPr>
              <a:t>舍弃埃及的财物</a:t>
            </a:r>
          </a:p>
        </p:txBody>
      </p:sp>
      <p:sp>
        <p:nvSpPr>
          <p:cNvPr id="13" name="文本框 12"/>
          <p:cNvSpPr txBox="1">
            <a:spLocks noChangeArrowheads="1"/>
          </p:cNvSpPr>
          <p:nvPr/>
        </p:nvSpPr>
        <p:spPr bwMode="auto">
          <a:xfrm>
            <a:off x="5603875" y="4400550"/>
            <a:ext cx="279241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C00000"/>
                </a:solidFill>
                <a:latin typeface="宋体" panose="02010600030101010101" pitchFamily="2" charset="-122"/>
                <a:ea typeface="仿宋" panose="02010609060101010101" pitchFamily="49" charset="-122"/>
                <a:sym typeface="+mn-ea"/>
              </a:rPr>
              <a:t>如同看见那不能看见的主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10" grpId="0"/>
      <p:bldP spid="12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文本框 1"/>
          <p:cNvSpPr txBox="1">
            <a:spLocks noChangeArrowheads="1"/>
          </p:cNvSpPr>
          <p:nvPr/>
        </p:nvSpPr>
        <p:spPr bwMode="auto">
          <a:xfrm>
            <a:off x="890588" y="401638"/>
            <a:ext cx="7497762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11:29 他们因着信，过红海如过干地；埃及人试着要过去，就被吞灭了。 </a:t>
            </a:r>
            <a:endParaRPr lang="zh-CN" altLang="en-US" sz="2400" b="1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eaLnBrk="1" hangingPunct="1"/>
            <a:r>
              <a:rPr lang="zh-CN" altLang="en-US" sz="2400" b="1">
                <a:latin typeface="仿宋" panose="02010609060101010101" pitchFamily="49" charset="-122"/>
                <a:ea typeface="仿宋" panose="02010609060101010101" pitchFamily="49" charset="-122"/>
              </a:rPr>
              <a:t>11:30 因着信，耶利哥的城墙被围绕七日，就倒塌了。 </a:t>
            </a:r>
          </a:p>
          <a:p>
            <a:pPr eaLnBrk="1" hangingPunct="1"/>
            <a:r>
              <a:rPr lang="zh-CN" altLang="en-US" sz="2400" b="1">
                <a:latin typeface="仿宋" panose="02010609060101010101" pitchFamily="49" charset="-122"/>
                <a:ea typeface="仿宋" panose="02010609060101010101" pitchFamily="49" charset="-122"/>
              </a:rPr>
              <a:t>11:31 妓女喇合因着信，和和平平的接待探子，就不与那些不信从的人一同灭亡。 </a:t>
            </a:r>
          </a:p>
          <a:p>
            <a:pPr eaLnBrk="1" hangingPunct="1"/>
            <a:r>
              <a:rPr lang="zh-CN" altLang="en-US" sz="2400" b="1">
                <a:latin typeface="仿宋" panose="02010609060101010101" pitchFamily="49" charset="-122"/>
                <a:ea typeface="仿宋" panose="02010609060101010101" pitchFamily="49" charset="-122"/>
              </a:rPr>
              <a:t>11:32 此外，我还要再说什么？若要一一细说基甸、巴拉、参孙、耶弗他、大卫、撒母耳和众申言者的事，时间就不够我用了。 </a:t>
            </a: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2524125" y="3795713"/>
            <a:ext cx="23256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ea typeface="仿宋" panose="02010609060101010101" pitchFamily="49" charset="-122"/>
                <a:sym typeface="+mn-ea"/>
              </a:rPr>
              <a:t>过红海如过干地</a:t>
            </a: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890588" y="3810000"/>
            <a:ext cx="14081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ea typeface="仿宋" panose="02010609060101010101" pitchFamily="49" charset="-122"/>
                <a:sym typeface="+mn-ea"/>
              </a:rPr>
              <a:t>以色列人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675313" y="3795713"/>
            <a:ext cx="2019300" cy="4603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>
                <a:latin typeface="+mj-ea"/>
                <a:ea typeface="+mj-ea"/>
              </a:rPr>
              <a:t>攻陷耶利哥城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890588" y="4619625"/>
            <a:ext cx="14081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ea typeface="仿宋" panose="02010609060101010101" pitchFamily="49" charset="-122"/>
                <a:sym typeface="+mn-ea"/>
              </a:rPr>
              <a:t>妓女喇合</a:t>
            </a: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2524125" y="4619625"/>
            <a:ext cx="29384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ea typeface="仿宋" panose="02010609060101010101" pitchFamily="49" charset="-122"/>
                <a:sym typeface="+mn-ea"/>
              </a:rPr>
              <a:t>和和平平的接待探子</a:t>
            </a:r>
          </a:p>
        </p:txBody>
      </p:sp>
      <p:sp>
        <p:nvSpPr>
          <p:cNvPr id="10" name="文本框 9"/>
          <p:cNvSpPr txBox="1">
            <a:spLocks noChangeArrowheads="1"/>
          </p:cNvSpPr>
          <p:nvPr/>
        </p:nvSpPr>
        <p:spPr bwMode="auto">
          <a:xfrm>
            <a:off x="5675313" y="4619625"/>
            <a:ext cx="20193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/>
              <a:t>全家免去灭亡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3" grpId="0"/>
      <p:bldP spid="4" grpId="0"/>
      <p:bldP spid="5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文本框 1"/>
          <p:cNvSpPr txBox="1">
            <a:spLocks noChangeArrowheads="1"/>
          </p:cNvSpPr>
          <p:nvPr/>
        </p:nvSpPr>
        <p:spPr bwMode="auto">
          <a:xfrm>
            <a:off x="808038" y="469900"/>
            <a:ext cx="7658100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11:32 此外，我还要再说什么？若要一一细说基甸、巴拉、参孙、耶弗他、大卫、撒母耳和众申言者的事，时间就不够我用了。</a:t>
            </a:r>
          </a:p>
          <a:p>
            <a:pPr eaLnBrk="1" hangingPunct="1"/>
            <a:r>
              <a:rPr lang="zh-CN" altLang="en-US" sz="2400" b="1"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11:33 他们借着信，制伏了列国，行了公义，得了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应许</a:t>
            </a:r>
            <a:r>
              <a:rPr lang="zh-CN" altLang="en-US" sz="2400" b="1"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，堵了狮子的口， </a:t>
            </a:r>
            <a:endParaRPr lang="zh-CN" altLang="en-US" sz="2400" b="1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eaLnBrk="1" hangingPunct="1"/>
            <a:r>
              <a:rPr lang="zh-CN" altLang="en-US" sz="2400" b="1"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11:34 灭了烈火的猛势，脱了刀剑的锋刃，软弱得着加力，争战显出大能，打退外邦的军队。 </a:t>
            </a:r>
            <a:endParaRPr lang="zh-CN" altLang="en-US" sz="2400" b="1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eaLnBrk="1" hangingPunct="1"/>
            <a:r>
              <a:rPr lang="zh-CN" altLang="en-US" sz="2400" b="1"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11:35 有妇人得自己的死人复活；</a:t>
            </a: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890588" y="3973513"/>
            <a:ext cx="3116262" cy="119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ea typeface="仿宋" panose="02010609060101010101" pitchFamily="49" charset="-122"/>
                <a:sym typeface="+mn-ea"/>
              </a:rPr>
              <a:t>基甸、巴拉、参孙、耶弗他、大卫、撒母耳和众申言者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4987925" y="4343400"/>
            <a:ext cx="2632075" cy="4603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>
                <a:latin typeface="+mj-ea"/>
                <a:ea typeface="+mj-ea"/>
              </a:rPr>
              <a:t>因信行了各种奇事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文本框 1"/>
          <p:cNvSpPr txBox="1">
            <a:spLocks noChangeArrowheads="1"/>
          </p:cNvSpPr>
          <p:nvPr/>
        </p:nvSpPr>
        <p:spPr bwMode="auto">
          <a:xfrm>
            <a:off x="533400" y="403225"/>
            <a:ext cx="7956550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zh-CN" altLang="en-US" sz="2000" b="1"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11:35 </a:t>
            </a:r>
            <a:r>
              <a:rPr lang="en-US" altLang="zh-CN" sz="2000" b="1"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……</a:t>
            </a:r>
            <a:r>
              <a:rPr lang="zh-CN" altLang="en-US" sz="2000" b="1">
                <a:latin typeface="仿宋" panose="02010609060101010101" pitchFamily="49" charset="-122"/>
                <a:ea typeface="仿宋" panose="02010609060101010101" pitchFamily="49" charset="-122"/>
              </a:rPr>
              <a:t>另有人受严刑至死，不肯接受释放，为要得着</a:t>
            </a:r>
            <a:r>
              <a:rPr lang="zh-CN" altLang="en-US" sz="2000" b="1">
                <a:solidFill>
                  <a:srgbClr val="C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更美的复活</a:t>
            </a:r>
            <a:r>
              <a:rPr lang="zh-CN" altLang="en-US" sz="2000" b="1">
                <a:latin typeface="仿宋" panose="02010609060101010101" pitchFamily="49" charset="-122"/>
                <a:ea typeface="仿宋" panose="02010609060101010101" pitchFamily="49" charset="-122"/>
              </a:rPr>
              <a:t>； </a:t>
            </a:r>
          </a:p>
          <a:p>
            <a:pPr eaLnBrk="1" hangingPunct="1">
              <a:lnSpc>
                <a:spcPct val="120000"/>
              </a:lnSpc>
            </a:pPr>
            <a:r>
              <a:rPr lang="zh-CN" altLang="en-US" sz="2000" b="1">
                <a:latin typeface="仿宋" panose="02010609060101010101" pitchFamily="49" charset="-122"/>
                <a:ea typeface="仿宋" panose="02010609060101010101" pitchFamily="49" charset="-122"/>
              </a:rPr>
              <a:t>11:36 又另有人受了戏弄和鞭打，甚至捆锁和监禁的试炼； </a:t>
            </a:r>
          </a:p>
          <a:p>
            <a:pPr eaLnBrk="1" hangingPunct="1">
              <a:lnSpc>
                <a:spcPct val="120000"/>
              </a:lnSpc>
            </a:pPr>
            <a:r>
              <a:rPr lang="zh-CN" altLang="en-US" sz="2000" b="1">
                <a:latin typeface="仿宋" panose="02010609060101010101" pitchFamily="49" charset="-122"/>
                <a:ea typeface="仿宋" panose="02010609060101010101" pitchFamily="49" charset="-122"/>
              </a:rPr>
              <a:t>11:37 他们被石头打死，被锯锯死，受到试探，被刀杀死；披着绵羊山羊的皮各处奔走，受穷乏，受患难，受苦害； </a:t>
            </a:r>
          </a:p>
          <a:p>
            <a:pPr eaLnBrk="1" hangingPunct="1">
              <a:lnSpc>
                <a:spcPct val="120000"/>
              </a:lnSpc>
            </a:pPr>
            <a:r>
              <a:rPr lang="zh-CN" altLang="en-US" sz="2000" b="1">
                <a:latin typeface="仿宋" panose="02010609060101010101" pitchFamily="49" charset="-122"/>
                <a:ea typeface="仿宋" panose="02010609060101010101" pitchFamily="49" charset="-122"/>
              </a:rPr>
              <a:t>11:38 在旷野、山岭、山洞、地穴，飘流无定，是世界不配有的。 </a:t>
            </a:r>
          </a:p>
          <a:p>
            <a:pPr eaLnBrk="1" hangingPunct="1">
              <a:lnSpc>
                <a:spcPct val="120000"/>
              </a:lnSpc>
            </a:pPr>
            <a:r>
              <a:rPr lang="zh-CN" altLang="en-US" sz="2000" b="1">
                <a:solidFill>
                  <a:srgbClr val="C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11:39 这些人都借着信得了美好的见证，却没有得着所应许的</a:t>
            </a:r>
            <a:r>
              <a:rPr lang="zh-CN" altLang="en-US" sz="2000" b="1">
                <a:latin typeface="仿宋" panose="02010609060101010101" pitchFamily="49" charset="-122"/>
                <a:ea typeface="仿宋" panose="02010609060101010101" pitchFamily="49" charset="-122"/>
              </a:rPr>
              <a:t>； </a:t>
            </a:r>
          </a:p>
          <a:p>
            <a:pPr eaLnBrk="1" hangingPunct="1">
              <a:lnSpc>
                <a:spcPct val="120000"/>
              </a:lnSpc>
            </a:pPr>
            <a:r>
              <a:rPr lang="zh-CN" altLang="en-US" sz="2000" b="1">
                <a:latin typeface="仿宋" panose="02010609060101010101" pitchFamily="49" charset="-122"/>
                <a:ea typeface="仿宋" panose="02010609060101010101" pitchFamily="49" charset="-122"/>
              </a:rPr>
              <a:t>11:40 因为神为我们预备了更美的事，叫他们若没有我们，就不能完全。 </a:t>
            </a:r>
          </a:p>
        </p:txBody>
      </p:sp>
      <p:sp>
        <p:nvSpPr>
          <p:cNvPr id="19459" name="文本框 2"/>
          <p:cNvSpPr txBox="1">
            <a:spLocks noChangeArrowheads="1"/>
          </p:cNvSpPr>
          <p:nvPr/>
        </p:nvSpPr>
        <p:spPr bwMode="auto">
          <a:xfrm>
            <a:off x="593725" y="3609975"/>
            <a:ext cx="7956550" cy="186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zh-CN" altLang="en-US" sz="2400" b="1"/>
              <a:t>虽然他们行了奇事，但其中好些人也殉道了。神为他们中间一些人行了神迹，但没有为所有的人行神迹。许多时候，运用我们信心的结果，只叫我们享受神的静默。遭受逼迫而没有从主来的拯救，需要极大的信心。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文本框 5"/>
          <p:cNvSpPr txBox="1">
            <a:spLocks noChangeArrowheads="1"/>
          </p:cNvSpPr>
          <p:nvPr/>
        </p:nvSpPr>
        <p:spPr bwMode="auto">
          <a:xfrm>
            <a:off x="806450" y="755650"/>
            <a:ext cx="778351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11:40 因为神为我们预备了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更美的事</a:t>
            </a:r>
            <a:r>
              <a:rPr lang="zh-CN" altLang="en-US" sz="2400" b="1"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，叫他们若没有我们，就不能完全。</a:t>
            </a: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06450" y="1811338"/>
            <a:ext cx="7591425" cy="363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zh-CN" altLang="en-US" sz="2400" b="1"/>
              <a:t>原文意，优越的，更尊贵的，更伟大的；因此是更美的。原文这辞在本书共用了十三次：更美的基督、更美的盼望、更美之约、更美的应许、更美的祭物、更美的家业、更美的家乡、更美的复活、更美的事以及更美的说话。这些更美的事，都是旧约圣徒在预表、表号和影儿上所得之事的应验与实际。那时神所预备的，乃是在新约里要来，与我们有关之真确实在的事物。这些事物比其预表、表号和影儿更美、更强、更有力、更尊贵、更尊大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文本框 5"/>
          <p:cNvSpPr txBox="1">
            <a:spLocks noChangeArrowheads="1"/>
          </p:cNvSpPr>
          <p:nvPr/>
        </p:nvSpPr>
        <p:spPr bwMode="auto">
          <a:xfrm>
            <a:off x="933450" y="1546225"/>
            <a:ext cx="735330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400" b="1"/>
              <a:t>11:1 信就是所望之事的质实，是未见之事的确证。 </a:t>
            </a:r>
          </a:p>
        </p:txBody>
      </p:sp>
      <p:sp>
        <p:nvSpPr>
          <p:cNvPr id="3075" name="文本框 7"/>
          <p:cNvSpPr txBox="1">
            <a:spLocks noChangeArrowheads="1"/>
          </p:cNvSpPr>
          <p:nvPr/>
        </p:nvSpPr>
        <p:spPr bwMode="auto">
          <a:xfrm>
            <a:off x="933450" y="2625725"/>
            <a:ext cx="73533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400" b="1"/>
              <a:t>11:6 人非有信，就不能得神的喜悦；因为到神面前来的人，必须信有神，且信祂赏赐那寻求祂的人。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806450" y="1790700"/>
            <a:ext cx="6604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/>
              <a:t>在旧约影儿里的圣徒，期望看见新约的实际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806450" y="2393950"/>
            <a:ext cx="69865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/>
              <a:t>在新约实际里的信徒，大过在旧约影儿里的圣徒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806450" y="3024188"/>
            <a:ext cx="46101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/>
              <a:t>如同云彩的见证人</a:t>
            </a: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806450" y="3502025"/>
            <a:ext cx="7523163" cy="186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zh-CN" altLang="en-US" sz="2400" b="1"/>
              <a:t>以色列人乃是借着云柱跟随主，并在云柱中享受主的同在。所有信心的见证人，和信心的殉道者，都如同云彩。借着这些如同云彩的见证人，我们得以跟随主，并享受祂的同在。</a:t>
            </a:r>
          </a:p>
        </p:txBody>
      </p:sp>
      <p:sp>
        <p:nvSpPr>
          <p:cNvPr id="21510" name="文本框 5"/>
          <p:cNvSpPr txBox="1">
            <a:spLocks noChangeArrowheads="1"/>
          </p:cNvSpPr>
          <p:nvPr/>
        </p:nvSpPr>
        <p:spPr bwMode="auto">
          <a:xfrm>
            <a:off x="806450" y="631825"/>
            <a:ext cx="7783513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zh-CN" altLang="en-US" sz="2400" b="1"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11:40 因为神为我们预备了更美的事，叫他们若没有我们，就不能完全。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文本框 1"/>
          <p:cNvSpPr txBox="1">
            <a:spLocks noChangeArrowheads="1"/>
          </p:cNvSpPr>
          <p:nvPr/>
        </p:nvSpPr>
        <p:spPr bwMode="auto">
          <a:xfrm>
            <a:off x="882650" y="704850"/>
            <a:ext cx="7378700" cy="230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zh-CN" altLang="en-US" sz="2400" b="1"/>
              <a:t>信是在我们生来就有的五官之外，另一个特别的感官，这个感官能质实神的事，就是未见之事。基督徒的生活既是盼望的生活，且在这生活中以未见之事为目标，我们就需要神更多的传输和注入，使我们有能力，有信心，能质实一切所望之事，并得着未见之事的确证。</a:t>
            </a:r>
          </a:p>
        </p:txBody>
      </p:sp>
      <p:sp>
        <p:nvSpPr>
          <p:cNvPr id="22531" name="文本框 2"/>
          <p:cNvSpPr txBox="1">
            <a:spLocks noChangeArrowheads="1"/>
          </p:cNvSpPr>
          <p:nvPr/>
        </p:nvSpPr>
        <p:spPr bwMode="auto">
          <a:xfrm>
            <a:off x="882650" y="3159125"/>
            <a:ext cx="7378700" cy="186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zh-CN" altLang="en-US" sz="2400" b="1">
                <a:sym typeface="+mn-ea"/>
              </a:rPr>
              <a:t>所有信心的见证人，和信心的殉道者，都如同云彩。借着这些如同云彩的见证人，我们得以跟随主，并享受祂的同在。我们要竭力往前，以得着并享受神所应许的美好事物。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文本框 1"/>
          <p:cNvSpPr txBox="1">
            <a:spLocks noChangeArrowheads="1"/>
          </p:cNvSpPr>
          <p:nvPr/>
        </p:nvSpPr>
        <p:spPr bwMode="auto">
          <a:xfrm>
            <a:off x="1454150" y="1230313"/>
            <a:ext cx="54514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solidFill>
                  <a:srgbClr val="00206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信</a:t>
            </a:r>
            <a:r>
              <a:rPr lang="en-US" altLang="zh-CN" sz="2800" b="1">
                <a:solidFill>
                  <a:srgbClr val="00206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——</a:t>
            </a:r>
            <a:r>
              <a:rPr lang="zh-CN" altLang="en-US" sz="2800" b="1">
                <a:solidFill>
                  <a:srgbClr val="00206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独一的路　十一1～40 　 </a:t>
            </a:r>
          </a:p>
        </p:txBody>
      </p:sp>
      <p:sp>
        <p:nvSpPr>
          <p:cNvPr id="4099" name="文本框 2"/>
          <p:cNvSpPr txBox="1">
            <a:spLocks noChangeArrowheads="1"/>
          </p:cNvSpPr>
          <p:nvPr/>
        </p:nvSpPr>
        <p:spPr bwMode="auto">
          <a:xfrm>
            <a:off x="1454150" y="2014538"/>
            <a:ext cx="19986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>
                <a:sym typeface="+mn-ea"/>
              </a:rPr>
              <a:t>1.</a:t>
            </a:r>
            <a:r>
              <a:rPr lang="zh-CN" altLang="en-US" sz="2400" b="1">
                <a:sym typeface="+mn-ea"/>
              </a:rPr>
              <a:t>信的定义  </a:t>
            </a:r>
            <a:r>
              <a:rPr lang="en-US" altLang="zh-CN" sz="2400" b="1">
                <a:sym typeface="+mn-ea"/>
              </a:rPr>
              <a:t>1</a:t>
            </a:r>
          </a:p>
        </p:txBody>
      </p:sp>
      <p:sp>
        <p:nvSpPr>
          <p:cNvPr id="4100" name="文本框 3"/>
          <p:cNvSpPr txBox="1">
            <a:spLocks noChangeArrowheads="1"/>
          </p:cNvSpPr>
          <p:nvPr/>
        </p:nvSpPr>
        <p:spPr bwMode="auto">
          <a:xfrm>
            <a:off x="1454150" y="2722563"/>
            <a:ext cx="50180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/>
              <a:t>2.</a:t>
            </a:r>
            <a:r>
              <a:rPr lang="zh-CN" altLang="en-US" sz="2400" b="1"/>
              <a:t>信的见证人  2～40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文本框 5"/>
          <p:cNvSpPr txBox="1">
            <a:spLocks noChangeArrowheads="1"/>
          </p:cNvSpPr>
          <p:nvPr/>
        </p:nvSpPr>
        <p:spPr bwMode="auto">
          <a:xfrm>
            <a:off x="968375" y="806450"/>
            <a:ext cx="72072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仿宋" panose="02010609060101010101" pitchFamily="49" charset="-122"/>
                <a:ea typeface="仿宋" panose="02010609060101010101" pitchFamily="49" charset="-122"/>
              </a:rPr>
              <a:t>11:1 信就是所望之事的质实，是未见之事的确证。 </a:t>
            </a:r>
          </a:p>
        </p:txBody>
      </p:sp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968375" y="1536700"/>
            <a:ext cx="7207250" cy="341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zh-CN" altLang="en-US" sz="2000" b="1"/>
              <a:t>本书用了十章，将犹太教与神的经纶作了透彻的比较之后，就嘱咐那些在退缩危机中的希伯来信徒，生活、行事、前进，都要本于信，就是不凭着眼见；</a:t>
            </a:r>
          </a:p>
          <a:p>
            <a:pPr eaLnBrk="1" hangingPunct="1">
              <a:lnSpc>
                <a:spcPct val="120000"/>
              </a:lnSpc>
            </a:pPr>
            <a:r>
              <a:rPr lang="zh-CN" altLang="en-US" sz="2000" b="1"/>
              <a:t>接着在十一章，按着历史继续说明信的定义。神所应许永远的产业和大赏赐，都是所望之事和未见之事。</a:t>
            </a:r>
          </a:p>
          <a:p>
            <a:pPr eaLnBrk="1" hangingPunct="1">
              <a:lnSpc>
                <a:spcPct val="120000"/>
              </a:lnSpc>
            </a:pPr>
            <a:r>
              <a:rPr lang="zh-CN" altLang="en-US" sz="2000" b="1"/>
              <a:t>信就是所望之事的质实。因此，信是所望之事的确信、把握、证实、实际、素质、支持的根据，支持所望之事的根基。</a:t>
            </a:r>
          </a:p>
          <a:p>
            <a:pPr eaLnBrk="1" hangingPunct="1">
              <a:lnSpc>
                <a:spcPct val="120000"/>
              </a:lnSpc>
            </a:pPr>
            <a:r>
              <a:rPr lang="zh-CN" altLang="en-US" sz="2000" b="1"/>
              <a:t>信也是未见之事的确证，使我们能确信未见的事。因此，信是未见之事的证据，证明。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文本框 5"/>
          <p:cNvSpPr txBox="1">
            <a:spLocks noChangeArrowheads="1"/>
          </p:cNvSpPr>
          <p:nvPr/>
        </p:nvSpPr>
        <p:spPr bwMode="auto">
          <a:xfrm>
            <a:off x="741363" y="423863"/>
            <a:ext cx="75485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11:1 信就是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所望之事</a:t>
            </a:r>
            <a:r>
              <a:rPr lang="zh-CN" altLang="en-US" sz="2400" b="1"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的质实，是未见之事的确证。 </a:t>
            </a:r>
          </a:p>
        </p:txBody>
      </p:sp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742950" y="917575"/>
            <a:ext cx="7658100" cy="489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zh-CN" altLang="en-US" sz="2000" b="1"/>
              <a:t>不信的人，因为没有基督，就没有指望。但我们在基督里的信徒，是有指望的人。我们从神所接受的呼召，带给我们盼望。我们蒙了重生，有活的盼望。基督在我们里面，是那荣耀的盼望，结果我们的身体要在荣耀中得赎，改变形状。这就是救恩的盼望，有福的盼望，美好的盼望，永远生命的盼望，也是神之荣耀的盼望，福音的盼望，给我们存在诸天之上的盼望。我们该一直持定这盼望，因这盼望而夸耀。我们的神是赐盼望的神，使我们借着经书的鼓励，可以一直因神有盼望，并在指望中喜乐。</a:t>
            </a:r>
          </a:p>
          <a:p>
            <a:pPr eaLnBrk="1" hangingPunct="1">
              <a:lnSpc>
                <a:spcPct val="120000"/>
              </a:lnSpc>
            </a:pPr>
            <a:r>
              <a:rPr lang="zh-CN" altLang="en-US" sz="2000" b="1"/>
              <a:t>本书嘱咐我们将因盼望而有的胆量和夸耀坚守到底，显出殷勤，以致对所盼望的有充分的确信，一直到底，并持定摆在前头的盼望。</a:t>
            </a:r>
          </a:p>
          <a:p>
            <a:pPr eaLnBrk="1" hangingPunct="1">
              <a:lnSpc>
                <a:spcPct val="120000"/>
              </a:lnSpc>
            </a:pPr>
            <a:r>
              <a:rPr lang="zh-CN" altLang="en-US" sz="2000" b="1"/>
              <a:t>本书也告诉我们，新约带进了更美的盼望，借此我们可以亲近神。我们的生活该充满盼望，这盼望是与信并行、并存的。我们当效法亚伯拉罕，在无可指望的时候，仍靠指望而信。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文本框 5"/>
          <p:cNvSpPr txBox="1">
            <a:spLocks noChangeArrowheads="1"/>
          </p:cNvSpPr>
          <p:nvPr/>
        </p:nvSpPr>
        <p:spPr bwMode="auto">
          <a:xfrm>
            <a:off x="741363" y="828675"/>
            <a:ext cx="75485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11:1 信就是所望之事的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质实</a:t>
            </a:r>
            <a:r>
              <a:rPr lang="zh-CN" altLang="en-US" sz="2400" b="1"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，是未见之事的确证。 </a:t>
            </a:r>
          </a:p>
        </p:txBody>
      </p:sp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741363" y="1535113"/>
            <a:ext cx="7548562" cy="319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zh-CN" altLang="en-US" sz="2400" b="1"/>
              <a:t>此字原文与一3的</a:t>
            </a:r>
            <a:r>
              <a:rPr lang="zh-CN" altLang="en-US" sz="2400" b="1">
                <a:solidFill>
                  <a:srgbClr val="C00000"/>
                </a:solidFill>
              </a:rPr>
              <a:t>本质</a:t>
            </a:r>
            <a:r>
              <a:rPr lang="zh-CN" altLang="en-US" sz="2400" b="1"/>
              <a:t>，三15的</a:t>
            </a:r>
            <a:r>
              <a:rPr lang="zh-CN" altLang="en-US" sz="2400" b="1">
                <a:solidFill>
                  <a:srgbClr val="C00000"/>
                </a:solidFill>
              </a:rPr>
              <a:t>确信</a:t>
            </a:r>
            <a:r>
              <a:rPr lang="zh-CN" altLang="en-US" sz="2400" b="1"/>
              <a:t>和林后十一17的</a:t>
            </a:r>
            <a:r>
              <a:rPr lang="zh-CN" altLang="en-US" sz="2400" b="1">
                <a:solidFill>
                  <a:srgbClr val="C00000"/>
                </a:solidFill>
              </a:rPr>
              <a:t>自信</a:t>
            </a:r>
            <a:r>
              <a:rPr lang="zh-CN" altLang="en-US" sz="2400" b="1"/>
              <a:t>（知道有稳定的根基）同。此外，此字也可译为</a:t>
            </a:r>
            <a:r>
              <a:rPr lang="zh-CN" altLang="en-US" sz="2400" b="1">
                <a:solidFill>
                  <a:srgbClr val="C00000"/>
                </a:solidFill>
              </a:rPr>
              <a:t>证实、实际、素质</a:t>
            </a:r>
            <a:r>
              <a:rPr lang="zh-CN" altLang="en-US" sz="2400" b="1"/>
              <a:t>（意指事物里面的实质，与外表相对）、</a:t>
            </a:r>
            <a:r>
              <a:rPr lang="zh-CN" altLang="en-US" sz="2400" b="1">
                <a:solidFill>
                  <a:srgbClr val="C00000"/>
                </a:solidFill>
              </a:rPr>
              <a:t>根基、或支持的根据</a:t>
            </a:r>
            <a:r>
              <a:rPr lang="zh-CN" altLang="en-US" sz="2400" b="1"/>
              <a:t>。此字的本意是本质，但在此乃指将本质，就是所望之事的本质，质成现实，所以译为质实。质字是作动词用，即将未见之本质的实际质实出来。这就是信的作为。所以说，信是所望之事的质实。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文本框 5"/>
          <p:cNvSpPr txBox="1">
            <a:spLocks noChangeArrowheads="1"/>
          </p:cNvSpPr>
          <p:nvPr/>
        </p:nvSpPr>
        <p:spPr bwMode="auto">
          <a:xfrm>
            <a:off x="1146175" y="1023938"/>
            <a:ext cx="70802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11:1 信就是所望之事的质实，是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未见之事</a:t>
            </a:r>
            <a:r>
              <a:rPr lang="zh-CN" altLang="en-US" sz="2400" b="1"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的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确证</a:t>
            </a:r>
            <a:r>
              <a:rPr lang="zh-CN" altLang="en-US" sz="2400" b="1"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。 </a:t>
            </a:r>
          </a:p>
        </p:txBody>
      </p:sp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1146175" y="1755775"/>
            <a:ext cx="6902450" cy="186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zh-CN" altLang="en-US" sz="2400" b="1"/>
              <a:t>凡盼望之事，都是未见之事。我们是有盼望的人，生活的目标不该放在所见的，乃该放在所不见的；因为所见的是暂时的，所不见的才是永远的。因此，我们行事为人，是凭着信心，不是凭着眼见。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1146175" y="3889375"/>
            <a:ext cx="6970713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zh-CN" altLang="en-US" sz="2400" b="1"/>
              <a:t>即真实的确证。原文也可译为证据或证明。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文本框 1"/>
          <p:cNvSpPr txBox="1">
            <a:spLocks noChangeArrowheads="1"/>
          </p:cNvSpPr>
          <p:nvPr/>
        </p:nvSpPr>
        <p:spPr bwMode="auto">
          <a:xfrm>
            <a:off x="950913" y="390525"/>
            <a:ext cx="2540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00206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信是独一的路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950913" y="1081088"/>
            <a:ext cx="3416300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1.</a:t>
            </a:r>
            <a:r>
              <a:rPr lang="zh-CN" altLang="en-US" sz="2000" b="1"/>
              <a:t>凭信接受福音的话（四</a:t>
            </a:r>
            <a:r>
              <a:rPr lang="en-US" altLang="zh-CN" sz="2000" b="1"/>
              <a:t>2</a:t>
            </a:r>
            <a:r>
              <a:rPr lang="zh-CN" altLang="en-US" sz="2000" b="1"/>
              <a:t>）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4749800" y="1081088"/>
            <a:ext cx="2540000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2.</a:t>
            </a:r>
            <a:r>
              <a:rPr lang="zh-CN" altLang="en-US" sz="2000" b="1"/>
              <a:t>凭信得着神（六</a:t>
            </a:r>
            <a:r>
              <a:rPr lang="en-US" altLang="zh-CN" sz="2000" b="1"/>
              <a:t>1</a:t>
            </a:r>
            <a:r>
              <a:rPr lang="zh-CN" altLang="en-US" sz="2000" b="1"/>
              <a:t>）</a:t>
            </a: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950913" y="1701800"/>
            <a:ext cx="29654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3.</a:t>
            </a:r>
            <a:r>
              <a:rPr lang="zh-CN" altLang="en-US" sz="2000" b="1"/>
              <a:t>凭信进入那安息（四</a:t>
            </a:r>
            <a:r>
              <a:rPr lang="en-US" altLang="zh-CN" sz="2000" b="1"/>
              <a:t>3</a:t>
            </a:r>
            <a:r>
              <a:rPr lang="zh-CN" altLang="en-US" sz="2000" b="1"/>
              <a:t>）</a:t>
            </a: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4749800" y="1701800"/>
            <a:ext cx="3222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4.</a:t>
            </a:r>
            <a:r>
              <a:rPr lang="zh-CN" altLang="en-US" sz="2000" b="1"/>
              <a:t>凭信承受应许（六</a:t>
            </a:r>
            <a:r>
              <a:rPr lang="en-US" altLang="zh-CN" sz="2000" b="1"/>
              <a:t>12</a:t>
            </a:r>
            <a:r>
              <a:rPr lang="zh-CN" altLang="en-US" sz="2000" b="1"/>
              <a:t>）</a:t>
            </a: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950913" y="2309813"/>
            <a:ext cx="7197725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5.</a:t>
            </a:r>
            <a:r>
              <a:rPr lang="zh-CN" altLang="en-US" sz="2000" b="1">
                <a:sym typeface="+mn-ea"/>
              </a:rPr>
              <a:t>凭借</a:t>
            </a:r>
            <a:r>
              <a:rPr lang="zh-CN" altLang="en-US" sz="2000" b="1"/>
              <a:t>将起初的确信坚守到底成为基督的同伙（三15）</a:t>
            </a: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950913" y="2916238"/>
            <a:ext cx="7608887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6.</a:t>
            </a:r>
            <a:r>
              <a:rPr lang="zh-CN" altLang="en-US" sz="2000" b="1"/>
              <a:t>以十分确信的信，前来进入至圣所，并进入神新约的时代（十22）</a:t>
            </a:r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950913" y="3511550"/>
            <a:ext cx="6338887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7.</a:t>
            </a:r>
            <a:r>
              <a:rPr lang="zh-CN" altLang="en-US" sz="2000" b="1"/>
              <a:t>凭信坚守我们所承认的盼望，不至摇动（十</a:t>
            </a:r>
            <a:r>
              <a:rPr lang="en-US" altLang="zh-CN" sz="2000" b="1"/>
              <a:t>23</a:t>
            </a:r>
            <a:r>
              <a:rPr lang="zh-CN" altLang="en-US" sz="2000" b="1"/>
              <a:t>）</a:t>
            </a:r>
          </a:p>
        </p:txBody>
      </p:sp>
      <p:sp>
        <p:nvSpPr>
          <p:cNvPr id="10" name="文本框 9"/>
          <p:cNvSpPr txBox="1">
            <a:spLocks noChangeArrowheads="1"/>
          </p:cNvSpPr>
          <p:nvPr/>
        </p:nvSpPr>
        <p:spPr bwMode="auto">
          <a:xfrm>
            <a:off x="950913" y="4108450"/>
            <a:ext cx="6415087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8.</a:t>
            </a:r>
            <a:r>
              <a:rPr lang="zh-CN" altLang="en-US" sz="2000" b="1"/>
              <a:t>为得应许的赏赐，在苦难中凭信而活（十</a:t>
            </a:r>
            <a:r>
              <a:rPr lang="en-US" altLang="zh-CN" sz="2000" b="1"/>
              <a:t>35</a:t>
            </a:r>
            <a:r>
              <a:rPr lang="zh-CN" altLang="en-US" sz="2000" b="1"/>
              <a:t>）</a:t>
            </a:r>
          </a:p>
        </p:txBody>
      </p:sp>
      <p:sp>
        <p:nvSpPr>
          <p:cNvPr id="11" name="文本框 10"/>
          <p:cNvSpPr txBox="1">
            <a:spLocks noChangeArrowheads="1"/>
          </p:cNvSpPr>
          <p:nvPr/>
        </p:nvSpPr>
        <p:spPr bwMode="auto">
          <a:xfrm>
            <a:off x="950913" y="4718050"/>
            <a:ext cx="4268787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9.</a:t>
            </a:r>
            <a:r>
              <a:rPr lang="zh-CN" altLang="en-US" sz="2000" b="1"/>
              <a:t>凭信得着魂（十</a:t>
            </a:r>
            <a:r>
              <a:rPr lang="en-US" altLang="zh-CN" sz="2000" b="1"/>
              <a:t>39</a:t>
            </a:r>
            <a:r>
              <a:rPr lang="zh-CN" altLang="en-US" sz="2000" b="1"/>
              <a:t>）</a:t>
            </a:r>
          </a:p>
        </p:txBody>
      </p:sp>
      <p:sp>
        <p:nvSpPr>
          <p:cNvPr id="12" name="文本框 11"/>
          <p:cNvSpPr txBox="1">
            <a:spLocks noChangeArrowheads="1"/>
          </p:cNvSpPr>
          <p:nvPr/>
        </p:nvSpPr>
        <p:spPr bwMode="auto">
          <a:xfrm>
            <a:off x="950913" y="5302250"/>
            <a:ext cx="4418012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10.</a:t>
            </a:r>
            <a:r>
              <a:rPr lang="zh-CN" altLang="en-US" sz="2000" b="1"/>
              <a:t>不信的恶心最侮辱神（三</a:t>
            </a:r>
            <a:r>
              <a:rPr lang="en-US" altLang="zh-CN" sz="2000" b="1"/>
              <a:t>12</a:t>
            </a:r>
            <a:r>
              <a:rPr lang="zh-CN" altLang="en-US" sz="2000" b="1"/>
              <a:t>，</a:t>
            </a:r>
            <a:r>
              <a:rPr lang="en-US" altLang="zh-CN" sz="2000" b="1"/>
              <a:t>19</a:t>
            </a:r>
            <a:r>
              <a:rPr lang="zh-CN" altLang="en-US" sz="2000" b="1"/>
              <a:t>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文本框 1"/>
          <p:cNvSpPr txBox="1">
            <a:spLocks noChangeArrowheads="1"/>
          </p:cNvSpPr>
          <p:nvPr/>
        </p:nvSpPr>
        <p:spPr bwMode="auto">
          <a:xfrm>
            <a:off x="1022350" y="863600"/>
            <a:ext cx="7099300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zh-CN" altLang="en-US" sz="2400" b="1">
                <a:latin typeface="仿宋" panose="02010609060101010101" pitchFamily="49" charset="-122"/>
                <a:ea typeface="仿宋" panose="02010609060101010101" pitchFamily="49" charset="-122"/>
              </a:rPr>
              <a:t>11:2 古人在这信上得了美好的见证。 </a:t>
            </a:r>
          </a:p>
          <a:p>
            <a:pPr eaLnBrk="1" hangingPunct="1">
              <a:lnSpc>
                <a:spcPct val="120000"/>
              </a:lnSpc>
            </a:pPr>
            <a:r>
              <a:rPr lang="zh-CN" altLang="en-US" sz="2400" b="1">
                <a:latin typeface="仿宋" panose="02010609060101010101" pitchFamily="49" charset="-122"/>
                <a:ea typeface="仿宋" panose="02010609060101010101" pitchFamily="49" charset="-122"/>
              </a:rPr>
              <a:t>11:3 我们因着信，知道宇宙是凭神的话结构起来的；这样，所看见的并不是从显然之物而成的。 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1022350" y="2473325"/>
            <a:ext cx="7099300" cy="142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zh-CN" altLang="en-US" sz="2400" b="1"/>
              <a:t>本章从3节起，向我们陈述信的简史，从神的创造，经过历代神的选民，直到所有新约的信徒，证明信乃是寻求神的人得祂应许，走祂道路的惟一途径。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3165</Words>
  <Application>Microsoft Office PowerPoint</Application>
  <PresentationFormat>全屏显示(4:3)</PresentationFormat>
  <Paragraphs>118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0" baseType="lpstr">
      <vt:lpstr>Arial</vt:lpstr>
      <vt:lpstr>宋体</vt:lpstr>
      <vt:lpstr>Calibri</vt:lpstr>
      <vt:lpstr>微软雅黑</vt:lpstr>
      <vt:lpstr>华文隶书</vt:lpstr>
      <vt:lpstr>华文细黑</vt:lpstr>
      <vt:lpstr>+mn-ea</vt:lpstr>
      <vt:lpstr>仿宋</vt:lpstr>
      <vt:lpstr/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6</cp:revision>
  <dcterms:created xsi:type="dcterms:W3CDTF">2020-04-07T07:38:00Z</dcterms:created>
  <dcterms:modified xsi:type="dcterms:W3CDTF">2020-10-23T22:53:16Z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