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BAD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4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2020/10/14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0777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79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75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2020/10/14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牛踹谷，勿笼嘴，主仆敬奉配加倍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0125" y="1253490"/>
            <a:ext cx="7145655" cy="25766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+mj-ea"/>
                <a:ea typeface="+mj-ea"/>
                <a:cs typeface="+mj-ea"/>
              </a:rPr>
              <a:t>5:1 不可严责老年人，只要劝他如同父亲，劝青年人如同弟兄，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+mj-ea"/>
                <a:ea typeface="+mj-ea"/>
                <a:cs typeface="+mj-ea"/>
              </a:rPr>
              <a:t>5:2 劝老年妇女如同母亲，用全般的纯洁，劝青年妇女如同姊妹。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0760" y="3864864"/>
            <a:ext cx="7144385" cy="12840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+mj-ea"/>
                <a:ea typeface="+mj-ea"/>
                <a:cs typeface="+mj-ea"/>
              </a:rPr>
              <a:t>5:17 那善于带领的长老，尤其是那在话语和教导上劳苦的，当被看为配受加倍的敬奉。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24330" y="1710055"/>
            <a:ext cx="498221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对各种年龄的圣徒　五1～16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24330" y="2891790"/>
            <a:ext cx="376428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对长老　五17～25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1060" y="377190"/>
            <a:ext cx="76549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不可严责老年人，只要劝他如同父亲，劝青年人如同弟兄，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 劝老年妇女如同母亲，用全般的纯洁，劝青年妇女如同姊妹。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19555" y="273812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老年人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19555" y="32905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老年妇女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19555" y="404685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青年人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19555" y="450278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青年妇女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473065" y="27381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不可严责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3802380" y="2985770"/>
            <a:ext cx="789940" cy="486410"/>
            <a:chOff x="6080" y="4702"/>
            <a:chExt cx="1244" cy="766"/>
          </a:xfrm>
        </p:grpSpPr>
        <p:sp>
          <p:nvSpPr>
            <p:cNvPr id="17" name="椭圆 16"/>
            <p:cNvSpPr/>
            <p:nvPr/>
          </p:nvSpPr>
          <p:spPr>
            <a:xfrm>
              <a:off x="6080" y="4702"/>
              <a:ext cx="1244" cy="766"/>
            </a:xfrm>
            <a:prstGeom prst="ellipse">
              <a:avLst/>
            </a:prstGeom>
            <a:solidFill>
              <a:srgbClr val="EDDBAD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346" y="4743"/>
              <a:ext cx="770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400" b="1">
                  <a:solidFill>
                    <a:srgbClr val="C00000"/>
                  </a:solidFill>
                  <a:sym typeface="+mn-ea"/>
                </a:rPr>
                <a:t>劝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5521960" y="450278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全般的纯洁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61060" y="1945640"/>
            <a:ext cx="6367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5:3 要尊敬寡妇，就是那真为寡妇的。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519555" y="53759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寡妇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802380" y="53759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尊敬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473065" y="32905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如同父母</a:t>
            </a:r>
          </a:p>
        </p:txBody>
      </p:sp>
      <p:sp>
        <p:nvSpPr>
          <p:cNvPr id="18" name="右大括号 17"/>
          <p:cNvSpPr/>
          <p:nvPr/>
        </p:nvSpPr>
        <p:spPr>
          <a:xfrm>
            <a:off x="2922270" y="2895600"/>
            <a:ext cx="259715" cy="66675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C00000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802380" y="4284345"/>
            <a:ext cx="789940" cy="486410"/>
            <a:chOff x="6080" y="4702"/>
            <a:chExt cx="1244" cy="766"/>
          </a:xfrm>
        </p:grpSpPr>
        <p:sp>
          <p:nvSpPr>
            <p:cNvPr id="21" name="椭圆 20"/>
            <p:cNvSpPr/>
            <p:nvPr/>
          </p:nvSpPr>
          <p:spPr>
            <a:xfrm>
              <a:off x="6080" y="4702"/>
              <a:ext cx="1244" cy="766"/>
            </a:xfrm>
            <a:prstGeom prst="ellipse">
              <a:avLst/>
            </a:prstGeom>
            <a:solidFill>
              <a:srgbClr val="EDDBAD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346" y="4743"/>
              <a:ext cx="770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400" b="1">
                  <a:solidFill>
                    <a:srgbClr val="C00000"/>
                  </a:solidFill>
                  <a:sym typeface="+mn-ea"/>
                </a:rPr>
                <a:t>劝</a:t>
              </a:r>
            </a:p>
          </p:txBody>
        </p:sp>
      </p:grpSp>
      <p:sp>
        <p:nvSpPr>
          <p:cNvPr id="23" name="右大括号 22"/>
          <p:cNvSpPr/>
          <p:nvPr/>
        </p:nvSpPr>
        <p:spPr>
          <a:xfrm>
            <a:off x="2933700" y="4194175"/>
            <a:ext cx="259715" cy="66675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2" grpId="0"/>
      <p:bldP spid="13" grpId="0"/>
      <p:bldP spid="16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3360" y="2672715"/>
            <a:ext cx="72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寡妇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745490" y="1552575"/>
            <a:ext cx="188595" cy="30918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029970" y="4232910"/>
            <a:ext cx="11957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年轻的寡妇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9970" y="1308100"/>
            <a:ext cx="11957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年长的寡妇</a:t>
            </a:r>
          </a:p>
        </p:txBody>
      </p:sp>
      <p:sp>
        <p:nvSpPr>
          <p:cNvPr id="6" name="左大括号 5"/>
          <p:cNvSpPr/>
          <p:nvPr/>
        </p:nvSpPr>
        <p:spPr>
          <a:xfrm>
            <a:off x="2225675" y="768985"/>
            <a:ext cx="188595" cy="17202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2455545" y="596900"/>
            <a:ext cx="254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有儿女，或有孙子孙女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55545" y="2138045"/>
            <a:ext cx="1896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独居无靠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53355" y="596900"/>
            <a:ext cx="3371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家人救济、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奉养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455545" y="353314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奢侈宴乐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414905" y="4133850"/>
            <a:ext cx="394843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习惯懒惰，挨家闲游；不但懒惰，而且说长道短，好管闲事，说些不该说的话。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957695" y="3895725"/>
            <a:ext cx="16002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嫁人</a:t>
            </a:r>
          </a:p>
          <a:p>
            <a:r>
              <a:rPr lang="zh-CN" altLang="en-US" sz="2400" b="1">
                <a:solidFill>
                  <a:srgbClr val="C00000"/>
                </a:solidFill>
              </a:rPr>
              <a:t>生育儿女</a:t>
            </a:r>
          </a:p>
          <a:p>
            <a:r>
              <a:rPr lang="zh-CN" altLang="en-US" sz="2400" b="1">
                <a:solidFill>
                  <a:srgbClr val="C00000"/>
                </a:solidFill>
              </a:rPr>
              <a:t>治理家务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19600" y="2479675"/>
            <a:ext cx="21850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有行善的见证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351655" y="1834515"/>
            <a:ext cx="21850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不少于六十岁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954520" y="1854835"/>
            <a:ext cx="1671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记在册上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957695" y="2510155"/>
            <a:ext cx="18999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尊敬、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救济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55545" y="5440680"/>
            <a:ext cx="14090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随从撒但</a:t>
            </a:r>
          </a:p>
        </p:txBody>
      </p:sp>
      <p:sp>
        <p:nvSpPr>
          <p:cNvPr id="20" name="左大括号 19"/>
          <p:cNvSpPr/>
          <p:nvPr/>
        </p:nvSpPr>
        <p:spPr>
          <a:xfrm>
            <a:off x="3941445" y="2052320"/>
            <a:ext cx="197485" cy="63246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1" name="左大括号 20"/>
          <p:cNvSpPr/>
          <p:nvPr/>
        </p:nvSpPr>
        <p:spPr>
          <a:xfrm>
            <a:off x="2183765" y="3895725"/>
            <a:ext cx="230505" cy="167513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 animBg="1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6225" y="1435100"/>
            <a:ext cx="5854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长老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8065" y="3816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善于带领的长老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8065" y="109664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对长老的控告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8065" y="193992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犯罪的（长老）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28065" y="2897505"/>
            <a:ext cx="26396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给人（长老）按手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6860" y="4039235"/>
            <a:ext cx="870712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:23 因你胃口不清，屡次患病，再不要照常喝水，要稍微用点酒。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5:24 有些人的罪是显明的，先去受审判；也有些人的罪是随后跟了去的。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5:25 照样，善行也有显明的；就是那些不显明的，也不能隐藏。 </a:t>
            </a:r>
          </a:p>
        </p:txBody>
      </p:sp>
      <p:sp>
        <p:nvSpPr>
          <p:cNvPr id="8" name="左大括号 7"/>
          <p:cNvSpPr/>
          <p:nvPr/>
        </p:nvSpPr>
        <p:spPr>
          <a:xfrm>
            <a:off x="735330" y="662940"/>
            <a:ext cx="299085" cy="244792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4068445" y="381635"/>
            <a:ext cx="425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当被看为配受加倍的敬奉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81145" y="109664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凭两三个见证人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81145" y="1911985"/>
            <a:ext cx="40595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在众人面前责备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，不存成见，行事也无偏心</a:t>
            </a:r>
            <a:endParaRPr lang="zh-CN" altLang="en-US" sz="2400" b="1">
              <a:solidFill>
                <a:srgbClr val="C00000"/>
              </a:solidFill>
            </a:endParaRPr>
          </a:p>
          <a:p>
            <a:endParaRPr lang="zh-CN" altLang="en-US" sz="2400" b="1">
              <a:solidFill>
                <a:srgbClr val="C0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068445" y="2931160"/>
            <a:ext cx="4392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不可急促，要保守自己纯洁</a:t>
            </a:r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4879340" y="3391535"/>
            <a:ext cx="628650" cy="5886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8540" y="1054100"/>
            <a:ext cx="4152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学习过正常的人性生活。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8540" y="1819910"/>
            <a:ext cx="7037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对待圣徒，不但需要爱，也需要运用智慧。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8540" y="2585720"/>
            <a:ext cx="7231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我们与弟兄姊妹一切的接触，必须在动机和存心上有全般的纯洁。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8540" y="3751580"/>
            <a:ext cx="7398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在召会生活中，每个人都必须尽自己的职责。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52500" y="4547235"/>
            <a:ext cx="5234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长老当被看为配受加倍的敬奉。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428</Words>
  <Application>Microsoft Office PowerPoint</Application>
  <PresentationFormat>全屏显示(4:3)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bide</dc:creator>
  <cp:lastModifiedBy>bide</cp:lastModifiedBy>
  <cp:revision>30</cp:revision>
  <dcterms:created xsi:type="dcterms:W3CDTF">2019-06-19T02:08:00Z</dcterms:created>
  <dcterms:modified xsi:type="dcterms:W3CDTF">2020-10-14T03:36:18Z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