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63" r:id="rId10"/>
    <p:sldId id="264" r:id="rId11"/>
    <p:sldId id="265" r:id="rId12"/>
    <p:sldId id="266" r:id="rId13"/>
    <p:sldId id="267" r:id="rId14"/>
    <p:sldId id="271" r:id="rId15"/>
    <p:sldId id="268" r:id="rId16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25048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提摩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太前书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神愿人，都得救，并被真理来重构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59790" y="401955"/>
            <a:ext cx="73437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2:8 所以，我愿男人无忿怒，无争论，举起虔圣的手，随处祷告。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59790" y="1384300"/>
            <a:ext cx="27781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举起虔圣的手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56615" y="1907540"/>
            <a:ext cx="757809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手象征我们的所作所为。因此，虔圣的手表征虔圣的生活，就是虔诚属于神，圣的生活。这样圣的生活，能加强我们祷告的生活。倘若我们的手不圣，我们的生活就不是圣而为着神的，我们的祷告就没有支持的力量，在祷告中就没有虔圣的手可以举起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9790" y="3938270"/>
            <a:ext cx="38741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sym typeface="+mn-ea"/>
              </a:rPr>
              <a:t>无忿怒，无争论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59790" y="4439920"/>
            <a:ext cx="757491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忿怒与争论杀死我们的祷告。忿怒是出于我们的情感，争论是出于我们的心思。要有祷告的生活，并不住的祷告，我们的情感和心思就必须规律到正常的情况，受我们灵中那灵的管治。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2965" y="993775"/>
            <a:ext cx="7340600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2:9 照样，也愿女人穿着正派合宜，以廉耻、自守，不以编发、黄金、珍珠、或贵价的衣服，妆饰自己，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2:10 乃借着善行，以那适宜于自称是敬神之女人的为妆饰。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2965" y="4039235"/>
            <a:ext cx="7340600" cy="212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廉耻，直译，羞怯。意即受高贵的羞耻感所约束或控制，含示不轻率卤莽，乃是温和，遵守妇女的礼节。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自守指心思清明、自制，意即谨慎小心的约束自己。在地方召会中，姊妹们该以廉耻、自守这两种美德作她们的风度，妆饰自己。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2965" y="2665730"/>
            <a:ext cx="7340600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正派合宜，指适合姊妹们身为神的圣徒所有的性情与地位。穿着，原文含示举止风度。姊妹们的风度，主要显在穿着上，必须适合她们圣徒的地位。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2965" y="344170"/>
            <a:ext cx="9848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8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妆 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5660" y="904240"/>
            <a:ext cx="758063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2:11 女人要安静学习，凡事服从。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2:12 我不许女人施教，也不许她揽权辖管男人，只要安静。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2:13 因为先造的是亚当，后造的是夏娃；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2:14 并且不是亚当受欺骗，乃是女人受诱骗，陷在过犯里。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35660" y="2317115"/>
            <a:ext cx="748665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安静学习，凡事服从，乃是体认姊妹们身为女人的地位。这保护姊妹们在地方召会中不至越过她们的地位。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5660" y="3225165"/>
            <a:ext cx="765365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这里的施教，意用权柄施教，解说并断定关于神圣真理的教义。女人这样施教或揽权辖管男人，就是离开自己的地位。神在祂的创造里，命定男人要作头，女人要服从男人。这命定该持守在召会中。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35660" y="4495165"/>
            <a:ext cx="765302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夏娃被蛇诱骗，因为她没有一直服在亚当作头的地位之下，反倒越过自己的地位，没有蒙头，直接接触那邪恶的试诱者。这是有力的根据，叫使徒不许姊妹们在地方召会中用权柄施教，也不许她们揽权辖管男人；乃要她们安静学习，凡事服从。男人作头乃是女人的保护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35660" y="382270"/>
            <a:ext cx="89535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8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学习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9010" y="1148715"/>
            <a:ext cx="73882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2:15 然而女人若活在信、爱、圣别兼自守中，就必借着生产得救。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9010" y="2143760"/>
            <a:ext cx="733107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信是接受主，（约一12，）爱是享受主，（约十四21，23，）圣别是藉着成圣彰显主。我们借着信接受主而得神的喜悦，（来十一6，）藉着爱享受主而遵守主的话，（约十四23，）并借着圣别彰显主而能见主。（来十二14。）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9010" y="4165600"/>
            <a:ext cx="733107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生产是种苦难；苦难限制并保护堕落的人，使其不陷在过犯里。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69010" y="548005"/>
            <a:ext cx="98488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/>
            <a:r>
              <a:rPr lang="zh-CN" altLang="en-US" sz="28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得 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03020" y="2286635"/>
            <a:ext cx="82105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召会中正常的生活</a:t>
            </a:r>
          </a:p>
        </p:txBody>
      </p:sp>
      <p:sp>
        <p:nvSpPr>
          <p:cNvPr id="3" name="左大括号 2"/>
          <p:cNvSpPr/>
          <p:nvPr/>
        </p:nvSpPr>
        <p:spPr>
          <a:xfrm>
            <a:off x="2215515" y="1842770"/>
            <a:ext cx="257175" cy="2457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2676525" y="158051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弟兄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676525" y="413829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姊妹</a:t>
            </a:r>
          </a:p>
        </p:txBody>
      </p:sp>
      <p:sp>
        <p:nvSpPr>
          <p:cNvPr id="6" name="左大括号 5"/>
          <p:cNvSpPr/>
          <p:nvPr/>
        </p:nvSpPr>
        <p:spPr>
          <a:xfrm>
            <a:off x="3578225" y="1204595"/>
            <a:ext cx="285750" cy="11715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7" name="文本框 6"/>
          <p:cNvSpPr txBox="1"/>
          <p:nvPr/>
        </p:nvSpPr>
        <p:spPr>
          <a:xfrm>
            <a:off x="3911600" y="90995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随处祷告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911600" y="151955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过虔圣的生活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911600" y="213868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无忿怒，无争论</a:t>
            </a:r>
          </a:p>
        </p:txBody>
      </p:sp>
      <p:sp>
        <p:nvSpPr>
          <p:cNvPr id="11" name="左大括号 10"/>
          <p:cNvSpPr/>
          <p:nvPr/>
        </p:nvSpPr>
        <p:spPr>
          <a:xfrm>
            <a:off x="3531235" y="3729355"/>
            <a:ext cx="285750" cy="11715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12" name="文本框 11"/>
          <p:cNvSpPr txBox="1"/>
          <p:nvPr/>
        </p:nvSpPr>
        <p:spPr>
          <a:xfrm>
            <a:off x="3848100" y="3361055"/>
            <a:ext cx="38557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以正派合宜的举止妆饰自己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781425" y="4036695"/>
            <a:ext cx="29375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安静学习，凡事服从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848100" y="4654550"/>
            <a:ext cx="385572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活在信、爱、圣别兼自守中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/>
      <p:bldP spid="6" grpId="0" animBg="1"/>
      <p:bldP spid="7" grpId="0"/>
      <p:bldP spid="9" grpId="0"/>
      <p:bldP spid="10" grpId="0"/>
      <p:bldP spid="11" grpId="0" animBg="1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8510" y="1777365"/>
            <a:ext cx="7329805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/>
              <a:t>1.</a:t>
            </a:r>
            <a:r>
              <a:rPr lang="zh-CN" altLang="en-US" sz="2400" b="1" dirty="0"/>
              <a:t>领头的人要领头有祷告的生活，为万人代求，使基督的救赎得以在适当的时期证明</a:t>
            </a:r>
            <a:r>
              <a:rPr lang="zh-CN" altLang="en-US" sz="2400" b="1" dirty="0" smtClean="0"/>
              <a:t>出来（1～7）</a:t>
            </a:r>
            <a:endParaRPr lang="zh-CN" altLang="en-US" sz="2400" b="1" dirty="0"/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2.</a:t>
            </a:r>
            <a:r>
              <a:rPr lang="zh-CN" altLang="en-US" sz="2400" b="1" dirty="0"/>
              <a:t>弟兄们要跟随祷告的榜样，随时</a:t>
            </a:r>
            <a:r>
              <a:rPr lang="zh-CN" altLang="en-US" sz="2400" b="1" dirty="0" smtClean="0"/>
              <a:t>祷告（8）</a:t>
            </a:r>
            <a:endParaRPr lang="zh-CN" altLang="en-US" sz="2400" b="1" dirty="0"/>
          </a:p>
          <a:p>
            <a:pPr>
              <a:lnSpc>
                <a:spcPct val="150000"/>
              </a:lnSpc>
            </a:pPr>
            <a:r>
              <a:rPr lang="en-US" altLang="zh-CN" sz="2400" b="1" dirty="0"/>
              <a:t>3.</a:t>
            </a:r>
            <a:r>
              <a:rPr lang="zh-CN" altLang="en-US" sz="2400" b="1" dirty="0"/>
              <a:t>姊妹们要以正派合宜的举止妆饰自己，服从弟兄，活在安静、信、爱、圣别兼自</a:t>
            </a:r>
            <a:r>
              <a:rPr lang="zh-CN" altLang="en-US" sz="2400" b="1"/>
              <a:t>守</a:t>
            </a:r>
            <a:r>
              <a:rPr lang="zh-CN" altLang="en-US" sz="2400" b="1" smtClean="0"/>
              <a:t>中（9～15）</a:t>
            </a:r>
            <a:endParaRPr lang="zh-CN" altLang="en-US" sz="24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778510" y="1066800"/>
            <a:ext cx="65951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本章给我们正当地方召会实行上的指导：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20775" y="1049655"/>
            <a:ext cx="7156450" cy="3250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2:4 祂愿意万人得救，并且完全认识真理；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2:5 因为只有一位神，在神和人中间，也只有一位中保，就是那人基督耶稣；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2:6 祂舍了自己，为万人作赎价，在适当的时期，这事就证明出来；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96085" y="1339215"/>
            <a:ext cx="4402455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/>
              <a:t>为人得救的祷告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96085" y="2144522"/>
            <a:ext cx="4402455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3200" b="1" dirty="0"/>
              <a:t>召会中正常的生活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0745" y="483870"/>
            <a:ext cx="26943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为人得救的祷告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80745" y="1026160"/>
            <a:ext cx="73831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 所以我劝你，第一要为万人祈求、祷告、代求、感谢；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1855" y="2089150"/>
            <a:ext cx="6912610" cy="497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祷告的职事，是地方召会行政和牧养的先决条件。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71855" y="4173220"/>
            <a:ext cx="7356475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祷告是一般的，带着敬拜和交通的成分；祈求是专一的，为着特殊的需要。代求，原文意，个人倾心吐意的亲近神。即在神面前关心别人的事，为他们求益处。此外，我们必须献上感谢。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0745" y="2731135"/>
            <a:ext cx="7356475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不祷告乃是罪。所有在主恢复里的人都必须多多祷告，并抵挡不祷告的罪。众召会中的长老必须接受保罗的嘱咐，</a:t>
            </a:r>
            <a:r>
              <a:rPr lang="en-US" altLang="zh-CN" sz="2400" b="1"/>
              <a:t>“</a:t>
            </a:r>
            <a:r>
              <a:rPr lang="zh-CN" altLang="en-US" sz="2400" b="1"/>
              <a:t>第一</a:t>
            </a:r>
            <a:r>
              <a:rPr lang="en-US" altLang="zh-CN" sz="2400" b="1"/>
              <a:t>”</a:t>
            </a:r>
            <a:r>
              <a:rPr lang="zh-CN" altLang="en-US" sz="2400" b="1"/>
              <a:t>要祷告。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5495" y="483870"/>
            <a:ext cx="757237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 为君王和一切有权位的也该如此，使我们可以十分敬虔庄重的过平静安宁的生活。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2:3 这在我们的救主神面前，是美好且蒙悦纳的。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17880" y="1800860"/>
            <a:ext cx="7574280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平静安宁的生活，是一种不仅在外面环境上，连里面的心和灵，都是平静安宁，没有搅扰的生活，使我们可以敬虔庄重的过可享受的召会生活。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敬虔，即像神，与神相像，彰显神。基督徒的生活，该是在凡事上彰显神并有神样式的生活。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庄重，指一种在人格上配得极度尊敬的品格，含示尊严，引起并博得别人的尊重。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敬虔是彰显神，庄重是向着人。我们基督徒的生活，该以一种博得人极度尊敬的可敬品格，向人彰显神。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4540" y="391795"/>
            <a:ext cx="769683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2:4 祂愿意万人得救，并且完全认识真理；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2:5 因为只有一位神，在神和人中间，也只有一位中保，就是那人基督耶稣；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2:6 祂舍了自己，为万人作赎价，在适当的时期，这事就证明出来。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4540" y="1833245"/>
            <a:ext cx="769683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我们该为万人祷告，因为我们的救主神愿意万人得救。神的愿望需要我们的祷告使其实现。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4540" y="2658745"/>
            <a:ext cx="769620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神也愿意得救的人完全认识真理。真理意即实际，指神话语所启示一切真实的事物，主要的是作神具体化身的基督，以及作基督身体的召会。得救的人对这些事都该有完全的认识，完整的领会。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63015" y="4104005"/>
            <a:ext cx="9994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一位神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715895" y="4104640"/>
            <a:ext cx="12680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一位中保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445000" y="4104640"/>
            <a:ext cx="34201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祂舍了自己，为万人作赎价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91845" y="5043170"/>
            <a:ext cx="60693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在适当的时期，这事就证明出来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1209040" y="3746500"/>
            <a:ext cx="6807835" cy="1114425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10" name="文本框 9"/>
          <p:cNvSpPr txBox="1"/>
          <p:nvPr/>
        </p:nvSpPr>
        <p:spPr>
          <a:xfrm>
            <a:off x="789940" y="5623560"/>
            <a:ext cx="76708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无论何时这事实被宣告，那就是这见证在适当的时期向人证明出来。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2635" y="1026160"/>
            <a:ext cx="76187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2:7 我为此被派，在信仰和真理上，作传扬者，作使徒，（我说的是真话，并不是谎言，）作外邦人的教师。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72160" y="2068195"/>
            <a:ext cx="12496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传扬者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62635" y="323151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使徒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62635" y="4759325"/>
            <a:ext cx="125920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外邦人的教师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265045" y="2068195"/>
            <a:ext cx="600138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传扬者乃是传扬基督的福音，正式宣告神新约经纶的人。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265045" y="3231515"/>
            <a:ext cx="600011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受神差遣，带着神圣的托付，为神设立召会的人，是神差到世上的大使，为着完成神的定旨。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265045" y="4759325"/>
            <a:ext cx="600011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教导、解说并说明神永远定旨和神新约经纶之内容的教导者。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72160" y="364490"/>
            <a:ext cx="32435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保罗三重的身分和使命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9625" y="593725"/>
            <a:ext cx="750062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神愿意万人得救，并且完全认识真理。祂虽有这样的愿望、心意要拯救人，但祂惟有借着成为肉体的原则才能达成祂的愿望。这就是说，祂无法直接拯救人；祂必须借着我们作这事。甚至天使也没有被神指派，有这样的使命以实现神的愿望。这使命只信托人。为着实现这使命，我们需要祷告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09625" y="3064510"/>
            <a:ext cx="53587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为万人祈求、祷告、代求、感谢。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08990" y="3738880"/>
            <a:ext cx="750189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为君王和一切有权位的祷告，使我们可以十分敬虔庄重的过平静安宁的生活。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09625" y="4790440"/>
            <a:ext cx="71989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为着实现神叫人得救的愿望祷告。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3930" y="518795"/>
            <a:ext cx="3032760" cy="5651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8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召会中正常的生活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3930" y="1281430"/>
            <a:ext cx="726122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2:8 所以，我愿男人无忿怒，无争论，举起虔圣的手，随处祷告。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3930" y="3270250"/>
            <a:ext cx="7261225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在地方召会中，领头的人必须有祷告的生活，如1、2节所嘱咐的，借着随时随处的祷告，建立祷告的榜样，给众肢体跟随。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63930" y="2301875"/>
            <a:ext cx="726122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保罗在八节用</a:t>
            </a:r>
            <a:r>
              <a:rPr lang="en-US" altLang="zh-CN" sz="2400" b="1"/>
              <a:t>“</a:t>
            </a:r>
            <a:r>
              <a:rPr lang="zh-CN" altLang="en-US" sz="2400" b="1"/>
              <a:t>我愿</a:t>
            </a:r>
            <a:r>
              <a:rPr lang="en-US" altLang="zh-CN" sz="2400" b="1"/>
              <a:t>”</a:t>
            </a:r>
            <a:r>
              <a:rPr lang="zh-CN" altLang="en-US" sz="2400" b="1"/>
              <a:t>开头，是很有意义的。这辞比</a:t>
            </a:r>
            <a:r>
              <a:rPr lang="en-US" altLang="zh-CN" sz="2400" b="1"/>
              <a:t>“</a:t>
            </a:r>
            <a:r>
              <a:rPr lang="zh-CN" altLang="en-US" sz="2400" b="1"/>
              <a:t>我盼望</a:t>
            </a:r>
            <a:r>
              <a:rPr lang="en-US" altLang="zh-CN" sz="2400" b="1"/>
              <a:t>”</a:t>
            </a:r>
            <a:r>
              <a:rPr lang="zh-CN" altLang="en-US" sz="2400" b="1"/>
              <a:t>或</a:t>
            </a:r>
            <a:r>
              <a:rPr lang="en-US" altLang="zh-CN" sz="2400" b="1"/>
              <a:t>“</a:t>
            </a:r>
            <a:r>
              <a:rPr lang="zh-CN" altLang="en-US" sz="2400" b="1"/>
              <a:t>我劝勉</a:t>
            </a:r>
            <a:r>
              <a:rPr lang="en-US" altLang="zh-CN" sz="2400" b="1"/>
              <a:t>”</a:t>
            </a:r>
            <a:r>
              <a:rPr lang="zh-CN" altLang="en-US" sz="2400" b="1"/>
              <a:t>更强。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63930" y="4669790"/>
            <a:ext cx="7261225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你若随处祷告，你的生活就会变化，你所在地的召会也会变化。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1840</Words>
  <Application>Microsoft Office PowerPoint</Application>
  <PresentationFormat>全屏显示(4:3)</PresentationFormat>
  <Paragraphs>82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方正姚体</vt:lpstr>
      <vt:lpstr>仿宋</vt:lpstr>
      <vt:lpstr>华文隶书</vt:lpstr>
      <vt:lpstr>华文细黑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9</cp:revision>
  <dcterms:created xsi:type="dcterms:W3CDTF">2020-03-22T06:33:00Z</dcterms:created>
  <dcterms:modified xsi:type="dcterms:W3CDTF">2020-10-14T03:27:40Z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