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03995" y="1820799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帖撒罗尼迦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养如母，教如父，忠于福音的托付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89860" y="1252220"/>
            <a:ext cx="34404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牧养的榜样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保罗</a:t>
            </a:r>
          </a:p>
        </p:txBody>
      </p:sp>
      <p:sp>
        <p:nvSpPr>
          <p:cNvPr id="3" name="左大括号 2"/>
          <p:cNvSpPr/>
          <p:nvPr/>
        </p:nvSpPr>
        <p:spPr>
          <a:xfrm>
            <a:off x="1392555" y="2388870"/>
            <a:ext cx="288925" cy="91503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solidFill>
                <a:schemeClr val="tx1"/>
              </a:solidFill>
            </a:endParaRPr>
          </a:p>
        </p:txBody>
      </p:sp>
      <p:sp>
        <p:nvSpPr>
          <p:cNvPr id="10245" name="文本框 3"/>
          <p:cNvSpPr txBox="1"/>
          <p:nvPr/>
        </p:nvSpPr>
        <p:spPr>
          <a:xfrm>
            <a:off x="1681480" y="2226945"/>
            <a:ext cx="40862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母亲</a:t>
            </a:r>
            <a:r>
              <a:rPr lang="en-US" altLang="zh-CN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顾惜、喂养、照顾 </a:t>
            </a:r>
          </a:p>
        </p:txBody>
      </p:sp>
      <p:sp>
        <p:nvSpPr>
          <p:cNvPr id="10246" name="文本框 4"/>
          <p:cNvSpPr txBox="1"/>
          <p:nvPr/>
        </p:nvSpPr>
        <p:spPr>
          <a:xfrm>
            <a:off x="1681480" y="3036570"/>
            <a:ext cx="454088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父亲</a:t>
            </a:r>
            <a:r>
              <a:rPr lang="en-US" altLang="zh-CN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劝勉、抚慰、作见证</a:t>
            </a:r>
          </a:p>
        </p:txBody>
      </p:sp>
      <p:sp>
        <p:nvSpPr>
          <p:cNvPr id="6" name="右箭头 5"/>
          <p:cNvSpPr/>
          <p:nvPr/>
        </p:nvSpPr>
        <p:spPr>
          <a:xfrm>
            <a:off x="5728335" y="2591435"/>
            <a:ext cx="1046480" cy="3987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248" name="文本框 6"/>
          <p:cNvSpPr txBox="1"/>
          <p:nvPr/>
        </p:nvSpPr>
        <p:spPr>
          <a:xfrm>
            <a:off x="7011988" y="2384743"/>
            <a:ext cx="1528762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行事为人配得过神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1975" y="259524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抚育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61795" y="2207514"/>
            <a:ext cx="6085205" cy="13111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 </a:t>
            </a:r>
            <a:r>
              <a:rPr lang="en-US" altLang="zh-CN" sz="2800" b="1" dirty="0"/>
              <a:t>1.</a:t>
            </a:r>
            <a:r>
              <a:rPr lang="zh-CN" altLang="en-US" sz="2800" b="1" dirty="0"/>
              <a:t>乳养之母与劝导之父的照顾　1～12 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/>
              <a:t> </a:t>
            </a:r>
            <a:r>
              <a:rPr lang="en-US" altLang="zh-CN" sz="2800" b="1" dirty="0"/>
              <a:t>2.</a:t>
            </a:r>
            <a:r>
              <a:rPr lang="zh-CN" altLang="en-US" sz="2800" b="1" dirty="0"/>
              <a:t>照顾的赏赐　13～20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24000" y="1405255"/>
            <a:ext cx="3110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其抚育　二1～20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 flipH="1">
            <a:off x="975360" y="654685"/>
            <a:ext cx="269494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其抚育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5360" y="1380490"/>
            <a:ext cx="66655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2:7 </a:t>
            </a:r>
            <a:r>
              <a:rPr lang="zh-CN" altLang="en-US" sz="2400" b="1"/>
              <a:t>为人温和，如同乳母顾惜自己的孩子。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5360" y="3131820"/>
            <a:ext cx="71678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2:1</a:t>
            </a:r>
            <a:r>
              <a:rPr lang="en-US" altLang="zh-CN" sz="2400" b="1">
                <a:sym typeface="+mn-ea"/>
              </a:rPr>
              <a:t>1 </a:t>
            </a:r>
            <a:r>
              <a:rPr lang="zh-CN" altLang="en-US" sz="2400" b="1"/>
              <a:t>劝勉你们，抚慰你们，向你们作见证，待你们每一个人，好像父亲待自己的孩子一样；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5360" y="1988185"/>
            <a:ext cx="71685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2:8 </a:t>
            </a:r>
            <a:r>
              <a:rPr lang="zh-CN" altLang="en-US" sz="2400" b="1"/>
              <a:t>不但乐意将神的福音分给你们，连自己的性命也愿意分给你们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75360" y="4272915"/>
            <a:ext cx="71685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2:12 要叫你们行事为人，配得过那召你们进入祂自己的国和荣耀的神。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6295" y="512445"/>
            <a:ext cx="75876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 弟兄们，你们自己原晓得，我们进到你们那里，并不是徒然的。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6295" y="1700530"/>
            <a:ext cx="7491730" cy="1788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使徒一再强调他们进到信徒那里，这表明在使徒将福音注入初信者里面时，使徒的行事为人扮演了重要的角色。他们的行事为人不仅是他们所说的，更是他们所是的。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6295" y="3866515"/>
            <a:ext cx="74923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 我们从前在腓立比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受苦害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，又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被凌辱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，就如你们所知道的，然而还是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在我们的神里面放胆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在极大的争战中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，对你们讲说了神的福音。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7695" y="338455"/>
            <a:ext cx="786320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2:3 我们的劝勉不是出于错谬，不是出于污秽，也不是用诡诈；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2:4 但神怎样验中了我们，把福音托付我们，我们就照样讲，不是要讨人喜欢，乃是要讨那察验我们心的神喜欢。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2:5 因为我们从来没有用过谄媚的话，就如你们所知道的；也没有借掩饰而贪婪，这是神可以作见证的。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2:6 我们作基督的使徒，虽然有权利叫人尊重，却没有向你们，或向别人，寻求从人来的荣耀；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9455" y="3404235"/>
            <a:ext cx="44678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不出于错谬、污秽，不是用诡诈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9455" y="3987165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讨那察验我们心的神喜欢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9455" y="4568825"/>
            <a:ext cx="45808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没有用过谄媚的话，没有借掩饰而贪婪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19455" y="554101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不寻求从人来的荣耀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7695" y="2564765"/>
            <a:ext cx="769493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2:7 只在你们中间为人温和，如同乳母顾惜自己的孩子。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871845" y="340423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为人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温和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871210" y="3987165"/>
            <a:ext cx="24314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如同乳母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顾惜</a:t>
            </a:r>
            <a:r>
              <a:rPr lang="zh-CN" altLang="en-US" sz="2400" b="1">
                <a:sym typeface="+mn-ea"/>
              </a:rPr>
              <a:t>自己的孩子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871210" y="4977130"/>
            <a:ext cx="25984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【包括喂养；指明不仅喂养，更有亲切的照顾。】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5340" y="430530"/>
            <a:ext cx="7513320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2:8 我们这样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切慕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你们，不但乐意将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神的福音分给你们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，连自己的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性命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也愿意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分给你们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，因你们是我们所爱的。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2:9 弟兄们，你们原记得我们的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劳碌辛苦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；我们是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昼夜作工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，把神的福音传扬给你们，免得叫你们任何人受累。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2:10 你们和神可以作见证，我们向你们信的人，是何等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圣、义、无可指摘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2:11 正如你们所知道的，我们怎样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劝勉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你们，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抚慰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你们，向你们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作见证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，待你们每一个人，好像父亲待自己的孩子一样；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04875" y="478663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切慕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86000" y="478663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性命分给你们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95850" y="478663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劳碌辛苦昼夜作工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04875" y="540575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圣、义、无可指摘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886325" y="540575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劝勉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738495" y="540575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抚慰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591300" y="540575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作见证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内容占位符 2"/>
          <p:cNvSpPr>
            <a:spLocks noGrp="1"/>
          </p:cNvSpPr>
          <p:nvPr/>
        </p:nvSpPr>
        <p:spPr>
          <a:xfrm>
            <a:off x="295275" y="887095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b="1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b="1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b="1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b="1">
                <a:solidFill>
                  <a:schemeClr val="tx1"/>
                </a:solidFill>
              </a:rPr>
              <a:t>抚育</a:t>
            </a:r>
          </a:p>
          <a:p>
            <a:pPr marL="0" indent="0">
              <a:buNone/>
            </a:pPr>
            <a:endParaRPr lang="zh-CN" altLang="en-US" b="1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b="1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b="1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b="1">
              <a:solidFill>
                <a:schemeClr val="tx1"/>
              </a:solidFill>
            </a:endParaRPr>
          </a:p>
        </p:txBody>
      </p:sp>
      <p:sp>
        <p:nvSpPr>
          <p:cNvPr id="2" name="左大括号 1"/>
          <p:cNvSpPr/>
          <p:nvPr/>
        </p:nvSpPr>
        <p:spPr>
          <a:xfrm>
            <a:off x="1231900" y="1906270"/>
            <a:ext cx="288925" cy="213550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solidFill>
                <a:schemeClr val="tx1"/>
              </a:solidFill>
            </a:endParaRPr>
          </a:p>
        </p:txBody>
      </p:sp>
      <p:sp>
        <p:nvSpPr>
          <p:cNvPr id="10245" name="文本框 3"/>
          <p:cNvSpPr txBox="1"/>
          <p:nvPr/>
        </p:nvSpPr>
        <p:spPr>
          <a:xfrm>
            <a:off x="1500505" y="1703070"/>
            <a:ext cx="40862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母亲</a:t>
            </a:r>
            <a:r>
              <a:rPr lang="en-US" altLang="zh-CN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顾惜、喂养、照顾 </a:t>
            </a:r>
          </a:p>
        </p:txBody>
      </p:sp>
      <p:sp>
        <p:nvSpPr>
          <p:cNvPr id="10246" name="文本框 4"/>
          <p:cNvSpPr txBox="1"/>
          <p:nvPr/>
        </p:nvSpPr>
        <p:spPr>
          <a:xfrm>
            <a:off x="1462405" y="3790950"/>
            <a:ext cx="454088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父亲</a:t>
            </a:r>
            <a:r>
              <a:rPr lang="en-US" altLang="zh-CN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劝勉、抚慰、作见证</a:t>
            </a:r>
          </a:p>
        </p:txBody>
      </p:sp>
      <p:sp>
        <p:nvSpPr>
          <p:cNvPr id="6" name="右箭头 5"/>
          <p:cNvSpPr/>
          <p:nvPr/>
        </p:nvSpPr>
        <p:spPr>
          <a:xfrm>
            <a:off x="5756910" y="2527935"/>
            <a:ext cx="1188720" cy="7194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b="1" strike="noStrike" noProof="1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248" name="文本框 6"/>
          <p:cNvSpPr txBox="1"/>
          <p:nvPr/>
        </p:nvSpPr>
        <p:spPr>
          <a:xfrm>
            <a:off x="7069138" y="2527618"/>
            <a:ext cx="1528762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行事为人配得过神</a:t>
            </a:r>
          </a:p>
        </p:txBody>
      </p:sp>
      <p:sp>
        <p:nvSpPr>
          <p:cNvPr id="10249" name="文本框 7"/>
          <p:cNvSpPr txBox="1"/>
          <p:nvPr/>
        </p:nvSpPr>
        <p:spPr>
          <a:xfrm>
            <a:off x="5833745" y="2690495"/>
            <a:ext cx="82931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结果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8035" y="708025"/>
            <a:ext cx="756729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2:13 所以，我们也不住的感谢神，因为你们既接受了从我们所听见神的话，就不以为是人的话，乃以为是神的话而领受了；这话确是神的，也运行在你们信的人里面。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2:14 弟兄们，你们曾效法犹太地在基督耶稣里神的众召会；因为你们也受了自己同族人同样的苦害，正如他们从犹太人所受的一样。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2:15 这些犹太人杀了主耶稣和申言者，又驱逐了我们；他们不得神的喜悦，且与众人敌对；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2:16 拦阻我们向外邦人讲道，使他们得救，以致常常充满自己的罪。忿怒临到他们身上，已经到了极处。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9180" y="1028700"/>
            <a:ext cx="726948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2:17 弟兄们，我们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如同丧失亲人一般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，暂时与你们分离，是面目的，不是心里的，我们越发急切，极其巴望要见你们的面。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2:18 所以我们有意到你们那里，我保罗确曾一次两次要去，只是撒但拦阻了我们。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2:19 我们主耶稣来临的时候，我们在祂面前的盼望、喜乐、或所夸的冠冕是什么？不就是你们么？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2:20 因为你们就是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我们的荣耀、我们的喜乐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894</Words>
  <Application>Microsoft Office PowerPoint</Application>
  <PresentationFormat>全屏显示(4:3)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2019-09-03T15:28:00Z</dcterms:created>
  <dcterms:modified xsi:type="dcterms:W3CDTF">2020-09-22T07:52:24Z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