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2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882403" y="1820799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latin typeface="微软雅黑" panose="020B0503020204020204" charset="-122"/>
                <a:ea typeface="微软雅黑" panose="020B0503020204020204" charset="-122"/>
              </a:rPr>
              <a:t>腓立比书</a:t>
            </a:r>
            <a:endParaRPr lang="zh-CN" altLang="en-US" sz="5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5548" y="4572000"/>
            <a:ext cx="7133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atin typeface="方正姚体" panose="02010601030101010101" pitchFamily="2" charset="-122"/>
                <a:ea typeface="方正姚体" panose="02010601030101010101" pitchFamily="2" charset="-122"/>
              </a:rPr>
              <a:t>无羞愧，能放胆，总叫基督得显彰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93592" y="3328416"/>
            <a:ext cx="1673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第 </a:t>
            </a:r>
            <a:r>
              <a:rPr lang="en-US" altLang="zh-CN" sz="32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1 </a:t>
            </a:r>
            <a:r>
              <a:rPr lang="zh-CN" altLang="en-US" sz="32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章</a:t>
            </a:r>
            <a:endParaRPr lang="zh-CN" altLang="en-US" sz="3200" b="1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89305" y="1139190"/>
            <a:ext cx="756602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/>
              <a:t>1:19 因为我知道，这事借着你们的祈求，和耶稣基督之灵全备的供应，终必叫我得救。 </a:t>
            </a:r>
          </a:p>
          <a:p>
            <a:pPr>
              <a:lnSpc>
                <a:spcPct val="150000"/>
              </a:lnSpc>
            </a:pPr>
            <a:r>
              <a:rPr lang="zh-CN" altLang="en-US" sz="2400" b="1"/>
              <a:t>1:20 这是照着我所专切期待并盼望的，就是没有一事会叫我羞愧，只要凡事放胆，无论是生，是死，总叫基督在我身体上，现今也照常显大， </a:t>
            </a:r>
          </a:p>
          <a:p>
            <a:pPr>
              <a:lnSpc>
                <a:spcPct val="150000"/>
              </a:lnSpc>
            </a:pPr>
            <a:r>
              <a:rPr lang="zh-CN" altLang="en-US" sz="2400" b="1"/>
              <a:t>1:21 因为在我，活着就是基督，死了就有益处。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92225" y="1448435"/>
            <a:ext cx="619887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壹 引言　一1～2 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贰 活基督以显大基督　一3～30 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一 推广福音的交通　3～18 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二 借着活基督显大基督　19～26 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三 同魂与福音一齐努力　27～30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6725" y="269875"/>
            <a:ext cx="814451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1:1 基督耶稣的奴仆，保罗和提摩太，写信给所有在腓立比，在基督耶</a:t>
            </a:r>
          </a:p>
          <a:p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稣里的圣徒，同诸位监督和诸位执事： </a:t>
            </a:r>
          </a:p>
          <a:p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1:2 愿恩典与平安，从神我们的父，并主耶稣基督归与你们。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370705" y="2969895"/>
            <a:ext cx="6934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sym typeface="+mn-ea"/>
              </a:rPr>
              <a:t>圣徒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369310" y="2280285"/>
            <a:ext cx="12039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sym typeface="+mn-ea"/>
              </a:rPr>
              <a:t>诸位监督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095240" y="2280285"/>
            <a:ext cx="12039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sym typeface="+mn-ea"/>
              </a:rPr>
              <a:t>诸位执事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95325" y="3963670"/>
            <a:ext cx="770572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/>
              <a:t>召会只有一班人，包括所有的圣徒（监督、执事也在内），他们乃是地方召会的组成分子。这也指明在任何地方，只该有一个召会，有一班人，包括当地所有的圣徒。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01625" y="1696085"/>
            <a:ext cx="2540000" cy="156845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/>
              <a:t>监督是地方召会的长老。长老是说到人，监督是说到功用。监督就是尽功用的长老。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743700" y="1762760"/>
            <a:ext cx="2038985" cy="156845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 anchor="t">
            <a:spAutoFit/>
          </a:bodyPr>
          <a:lstStyle/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>
                <a:sym typeface="+mn-ea"/>
              </a:rPr>
              <a:t>原文意服事的人。执事是地方召会中，在监督指导下服事的人。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07390" y="5156835"/>
            <a:ext cx="769302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/>
              <a:t>本节给我们看见，地方召会是由众圣徒，同领头的监督和服事的执事组成的，这指明在腓立比的召会很有秩序。</a:t>
            </a:r>
          </a:p>
        </p:txBody>
      </p:sp>
      <p:sp>
        <p:nvSpPr>
          <p:cNvPr id="10" name="椭圆 9"/>
          <p:cNvSpPr/>
          <p:nvPr/>
        </p:nvSpPr>
        <p:spPr>
          <a:xfrm>
            <a:off x="3124200" y="1732280"/>
            <a:ext cx="3309620" cy="17964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6305550" y="2423795"/>
            <a:ext cx="447675" cy="1905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7" idx="3"/>
            <a:endCxn id="4" idx="1"/>
          </p:cNvCxnSpPr>
          <p:nvPr/>
        </p:nvCxnSpPr>
        <p:spPr>
          <a:xfrm flipV="1">
            <a:off x="2841625" y="2479675"/>
            <a:ext cx="527685" cy="63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7005" y="198120"/>
            <a:ext cx="8756015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1:3 我每逢想念你们，就感谢我的神； </a:t>
            </a:r>
          </a:p>
          <a:p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1:4 每逢为你们众人祈求的时候，总是欢欢喜喜的祈求， </a:t>
            </a:r>
          </a:p>
          <a:p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1:5 为了你们从头一天直到如今，在推广福音上所有的交通； </a:t>
            </a:r>
          </a:p>
          <a:p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1:6 我深信那在你们里面开始了善工的，必完成这工，直到基督耶稣的日子。 </a:t>
            </a:r>
          </a:p>
          <a:p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1:7 我为你们众人有这样的想法，原是应当的，因为你们有我在你们心里，</a:t>
            </a:r>
          </a:p>
          <a:p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无论我在捆锁之中，或在辩护、证实福音的时候，你们众人都与我同享</a:t>
            </a:r>
          </a:p>
          <a:p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恩典。</a:t>
            </a:r>
          </a:p>
          <a:p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1:8 神可为我作见证，我在基督耶稣的心肠里，怎样切切的想念你们众人。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1170" y="3630295"/>
            <a:ext cx="248031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仿宋" panose="02010609060101010101" charset="-122"/>
                <a:sym typeface="+mn-ea"/>
              </a:rPr>
              <a:t>在推广福音上有</a:t>
            </a:r>
            <a:r>
              <a:rPr lang="zh-CN" altLang="en-US" sz="2000" b="1" u="sng">
                <a:latin typeface="宋体" panose="02010600030101010101" pitchFamily="2" charset="-122"/>
                <a:ea typeface="宋体" panose="02010600030101010101" pitchFamily="2" charset="-122"/>
                <a:cs typeface="仿宋" panose="02010609060101010101" charset="-122"/>
                <a:sym typeface="+mn-ea"/>
              </a:rPr>
              <a:t>交通</a:t>
            </a:r>
            <a:endParaRPr lang="zh-CN" altLang="en-US" sz="2000" b="1" u="sng">
              <a:latin typeface="宋体" panose="02010600030101010101" pitchFamily="2" charset="-122"/>
              <a:ea typeface="宋体" panose="02010600030101010101" pitchFamily="2" charset="-122"/>
              <a:cs typeface="仿宋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1170" y="5473700"/>
            <a:ext cx="196977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仿宋" panose="02010609060101010101" charset="-122"/>
                <a:sym typeface="+mn-ea"/>
              </a:rPr>
              <a:t>与使徒同享恩典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311525" y="3126105"/>
            <a:ext cx="2268855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solidFill>
                  <a:srgbClr val="002060"/>
                </a:solidFill>
              </a:rPr>
              <a:t>意有分、交接。在腓立比的圣徒，借着使徒保罗的职事，在福音上有交通，有分于福音的推广。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084570" y="3006725"/>
            <a:ext cx="237299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/>
              <a:t>在财物上供给使徒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085205" y="3630295"/>
            <a:ext cx="222440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/>
              <a:t>与使徒保罗是一，也彼此是一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085840" y="4495165"/>
            <a:ext cx="222377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/>
              <a:t>过经历并享受基督的生活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11525" y="5473700"/>
            <a:ext cx="561149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solidFill>
                  <a:srgbClr val="002060"/>
                </a:solidFill>
              </a:rPr>
              <a:t>一同有分于并享受经过过程之三一神作恩典。</a:t>
            </a:r>
          </a:p>
        </p:txBody>
      </p:sp>
      <p:sp>
        <p:nvSpPr>
          <p:cNvPr id="10" name="左大括号 9"/>
          <p:cNvSpPr/>
          <p:nvPr/>
        </p:nvSpPr>
        <p:spPr>
          <a:xfrm>
            <a:off x="5822315" y="3233420"/>
            <a:ext cx="161925" cy="1609725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3395" y="364490"/>
            <a:ext cx="7848600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1:9 我所祷告的，就是要你们的爱，在充足的知识并一切的辨识上，多而又多的洋溢， </a:t>
            </a:r>
          </a:p>
          <a:p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1:10 使你们能鉴赏那更美、不同的事，好叫你们纯诚无过，直到基督的日子， </a:t>
            </a:r>
          </a:p>
          <a:p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1:11 结满了那借着耶稣基督而有的义果，使荣耀称赞归与神。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26795" y="2322195"/>
            <a:ext cx="28949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/>
              <a:t>爱要洋溢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26795" y="2863215"/>
            <a:ext cx="31845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/>
              <a:t>辨识不同的传扬基督和不同的人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26795" y="3723005"/>
            <a:ext cx="318452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/>
              <a:t>纯诚无过的鉴赏不同的事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76470" y="3016885"/>
            <a:ext cx="296862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/>
              <a:t>借着经历基督结出义果</a:t>
            </a:r>
          </a:p>
        </p:txBody>
      </p:sp>
      <p:sp>
        <p:nvSpPr>
          <p:cNvPr id="7" name="右大括号 6"/>
          <p:cNvSpPr/>
          <p:nvPr/>
        </p:nvSpPr>
        <p:spPr>
          <a:xfrm>
            <a:off x="4276725" y="2388235"/>
            <a:ext cx="208915" cy="165735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8" name="文本框 7"/>
          <p:cNvSpPr txBox="1"/>
          <p:nvPr/>
        </p:nvSpPr>
        <p:spPr>
          <a:xfrm>
            <a:off x="493395" y="4491355"/>
            <a:ext cx="798068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solidFill>
                  <a:srgbClr val="002060"/>
                </a:solidFill>
              </a:rPr>
              <a:t>义果就是信徒在神和人面前，站在义的地位上，凭着义的元素，过正确生活的活产物。这不是凭着信徒天然的人所能有的，叫他们对自己有可夸的；乃是藉着耶稣基督作他们的生命，给他们经历而有的，使荣耀称赞归与神。因此，我们的爱应当照着神的经纶而洋溢。如果我们经历基督，我们的爱会洋溢，我们就能鉴赏那更美、不同的事，我们也就纯诚无过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4000" y="125095"/>
            <a:ext cx="5417820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1:12 弟兄们，我愿意你们知道，我所</a:t>
            </a:r>
            <a:r>
              <a:rPr lang="zh-CN" altLang="en-US" sz="20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遭遇的事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，更是为着福音的进展， </a:t>
            </a:r>
          </a:p>
          <a:p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1:13 以致我的捆锁，在御营全军，和所有其余的人中，已经显明是为基督的缘故。 </a:t>
            </a:r>
          </a:p>
          <a:p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1:14 并且大多数的弟兄们，因我的捆锁，在主里笃信不疑，越发放胆讲说神的话，无所惧怕。 </a:t>
            </a:r>
          </a:p>
          <a:p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1:15 有的人传基督，是因着嫉妒争竞，也有的是因着好意： </a:t>
            </a:r>
          </a:p>
          <a:p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1:16 这一等是出于爱，知道我是为辩护福音设立的， </a:t>
            </a:r>
          </a:p>
          <a:p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1:17 那一等宣传基督，却是出于私图好争，并不纯洁，想要加重我捆锁的苦楚。 </a:t>
            </a:r>
          </a:p>
          <a:p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1:18 这有何妨呢？或假意，或真诚，无论怎样，基督究竟被宣传开了，为此我就欢喜，并且还要欢喜；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824345" y="1273175"/>
            <a:ext cx="19939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/>
              <a:t>辩护、证实福音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879465" y="760095"/>
            <a:ext cx="9448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捆锁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824345" y="318770"/>
            <a:ext cx="19069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>
                <a:sym typeface="+mn-ea"/>
              </a:rPr>
              <a:t>为福音的进展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63855" y="5525770"/>
            <a:ext cx="2225040" cy="39878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>
                <a:sym typeface="+mn-ea"/>
              </a:rPr>
              <a:t>两等宣传基督的人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926080" y="5262245"/>
            <a:ext cx="12039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>
                <a:sym typeface="+mn-ea"/>
              </a:rPr>
              <a:t>嫉妒争竞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926080" y="5814695"/>
            <a:ext cx="6934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>
                <a:sym typeface="+mn-ea"/>
              </a:rPr>
              <a:t>好意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21505" y="5814695"/>
            <a:ext cx="4381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>
                <a:sym typeface="+mn-ea"/>
              </a:rPr>
              <a:t>爱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231005" y="5262245"/>
            <a:ext cx="12039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>
                <a:sym typeface="+mn-ea"/>
              </a:rPr>
              <a:t>私图好争</a:t>
            </a:r>
          </a:p>
        </p:txBody>
      </p:sp>
      <p:sp>
        <p:nvSpPr>
          <p:cNvPr id="11" name="左大括号 10"/>
          <p:cNvSpPr/>
          <p:nvPr/>
        </p:nvSpPr>
        <p:spPr>
          <a:xfrm>
            <a:off x="2611120" y="5414010"/>
            <a:ext cx="190500" cy="585470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 b="1"/>
          </a:p>
        </p:txBody>
      </p:sp>
      <p:sp>
        <p:nvSpPr>
          <p:cNvPr id="14" name="文本框 13"/>
          <p:cNvSpPr txBox="1"/>
          <p:nvPr/>
        </p:nvSpPr>
        <p:spPr>
          <a:xfrm>
            <a:off x="5879465" y="2338070"/>
            <a:ext cx="2701290" cy="3815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/>
              <a:t>保罗的心因恩典而广阔，甚至在反对者假意宣传基督的事上，还是欢喜，这是何等正直的灵！这是活在保罗里面之基督的生命、性情、和心思所作出的结果。他对基督的经历是一种享受。不论环境如何，这样的生命总是欢喜。</a:t>
            </a:r>
          </a:p>
        </p:txBody>
      </p:sp>
      <p:sp>
        <p:nvSpPr>
          <p:cNvPr id="12" name="左大括号 11"/>
          <p:cNvSpPr/>
          <p:nvPr/>
        </p:nvSpPr>
        <p:spPr>
          <a:xfrm>
            <a:off x="6657340" y="556895"/>
            <a:ext cx="209550" cy="904875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6895" y="2084705"/>
            <a:ext cx="19697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仿宋" panose="02010609060101010101" charset="-122"/>
                <a:sym typeface="+mn-ea"/>
              </a:rPr>
              <a:t>在推广福音上有交通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56895" y="3463925"/>
            <a:ext cx="19704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仿宋" panose="02010609060101010101" charset="-122"/>
                <a:sym typeface="+mn-ea"/>
              </a:rPr>
              <a:t>与使徒同享恩典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19150" y="756920"/>
            <a:ext cx="7950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称赞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876675" y="756920"/>
            <a:ext cx="7950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劝勉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244850" y="2084705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爱要洋溢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244850" y="2625725"/>
            <a:ext cx="27940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辨识不同的传扬基督和不同的人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244850" y="3485515"/>
            <a:ext cx="27940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纯诚无过的鉴赏不同的事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44850" y="4668520"/>
            <a:ext cx="25400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借着经历基督结出义果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983730" y="756920"/>
            <a:ext cx="16116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sym typeface="+mn-ea"/>
              </a:rPr>
              <a:t>两等宣传基督的人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983730" y="2023745"/>
            <a:ext cx="140716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嫉妒争竞</a:t>
            </a:r>
          </a:p>
          <a:p>
            <a:pPr algn="l"/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私图好争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983730" y="3455670"/>
            <a:ext cx="14071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好意、爱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983730" y="4668520"/>
            <a:ext cx="161163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在宣传基督上要有正直的灵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570730" y="4099560"/>
            <a:ext cx="37846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/>
              <a:t>那灵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93750" y="653415"/>
            <a:ext cx="768540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1:19 因为我知道，这事借着你们的祈求，和耶稣基督之灵全备的供应，终必叫我得救。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28675" y="2043430"/>
            <a:ext cx="171450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>
                <a:sym typeface="+mn-ea"/>
              </a:rPr>
              <a:t>耶稣基督之灵</a:t>
            </a:r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838200" y="4814570"/>
            <a:ext cx="5953125" cy="4762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81050" y="3778250"/>
            <a:ext cx="31178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/>
              <a:t>神的灵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13180" y="3176270"/>
            <a:ext cx="368300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/>
              <a:t>耶和华的灵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898650" y="4086225"/>
            <a:ext cx="43497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/>
              <a:t>圣灵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50160" y="3499485"/>
            <a:ext cx="43497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/>
              <a:t>耶稣的灵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146425" y="3499485"/>
            <a:ext cx="44513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/>
              <a:t>基督的灵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873500" y="2878455"/>
            <a:ext cx="50165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/>
              <a:t>耶稣基督的灵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202555" y="3470910"/>
            <a:ext cx="40703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/>
              <a:t>复合的灵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681605" y="2043430"/>
            <a:ext cx="1530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/>
              <a:t>+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233420" y="2043430"/>
            <a:ext cx="6934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>
                <a:sym typeface="+mn-ea"/>
              </a:rPr>
              <a:t>祈求</a:t>
            </a: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3943350" y="2223770"/>
            <a:ext cx="1428750" cy="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848350" y="2039620"/>
            <a:ext cx="6934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>
                <a:sym typeface="+mn-ea"/>
              </a:rPr>
              <a:t>得救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991860" y="3470910"/>
            <a:ext cx="54991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/>
              <a:t>神的七灵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068185" y="4023995"/>
            <a:ext cx="127635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/>
              <a:t>三一神复合、包罗万有、赐生命的灵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2125" y="255270"/>
            <a:ext cx="819848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1:20 这是照着我所专切期待并盼望的，就是没有一事会叫我羞愧，只要</a:t>
            </a:r>
            <a:r>
              <a:rPr lang="zh-CN" altLang="en-US" sz="20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凡事放胆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，无论是</a:t>
            </a:r>
            <a:r>
              <a:rPr lang="zh-CN" altLang="en-US" sz="20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生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，是</a:t>
            </a:r>
            <a:r>
              <a:rPr lang="zh-CN" altLang="en-US" sz="20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死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，总叫基督</a:t>
            </a:r>
            <a:r>
              <a:rPr lang="zh-CN" altLang="en-US" sz="20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在我身体上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，</a:t>
            </a:r>
            <a:r>
              <a:rPr lang="zh-CN" altLang="en-US" sz="20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现今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也照常显大， </a:t>
            </a:r>
            <a:endParaRPr lang="zh-CN" altLang="en-US" sz="20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1:21 因为在我，活着就是基督，死了就有益处。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24560" y="1377315"/>
            <a:ext cx="248031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b="1">
                <a:sym typeface="+mn-ea"/>
              </a:rPr>
              <a:t>没有一事会叫我羞愧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061460" y="1375410"/>
            <a:ext cx="12039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/>
              <a:t>显大基督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68325" y="1845310"/>
            <a:ext cx="812292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/>
              <a:t>意在使徒的身体受苦时，基督得着显大，也就是显示或宣扬为大（没有限量）、得着高举、得着称赞。他的受苦给他机会，彰显基督无限的伟大。他不要律法，不要割礼，只要基督在他身上显大。本书是论到经历基督。在</a:t>
            </a:r>
            <a:r>
              <a:rPr lang="zh-CN" altLang="en-US" sz="2000" b="1">
                <a:solidFill>
                  <a:srgbClr val="FF0000"/>
                </a:solidFill>
              </a:rPr>
              <a:t>任何境遇下</a:t>
            </a:r>
            <a:r>
              <a:rPr lang="zh-CN" altLang="en-US" sz="2000" b="1"/>
              <a:t>显大基督，就是经历基督而有最高的享受。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68325" y="3732530"/>
            <a:ext cx="812228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/>
              <a:t>保罗的生活就是活基督；在他，活着就是基督，不是律法，也不是割礼。他不要活律法，乃要活基督；不要给人看出他是在律法里，乃要给人看出他是在基督里。基督不仅是他的生命，也是他的生活。他活基督，因为基督活在他里面。他在生命和生活上，都与基督是一；他与基督同有一个生命，同过一个生活。他们同活，如同一人。基督在他里面活着，作他的生命；他在外面活基督，作基督的生活。对基督正常的经历就是活基督，而活基督就是无论环境如何，总叫基督显大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24560" y="3272790"/>
            <a:ext cx="9486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/>
              <a:t>活基督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24560" y="6081395"/>
            <a:ext cx="944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活基督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007995" y="6081395"/>
            <a:ext cx="119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显大基督</a:t>
            </a:r>
          </a:p>
        </p:txBody>
      </p:sp>
      <p:cxnSp>
        <p:nvCxnSpPr>
          <p:cNvPr id="12" name="直接箭头连接符 11"/>
          <p:cNvCxnSpPr>
            <a:stCxn id="10" idx="3"/>
          </p:cNvCxnSpPr>
          <p:nvPr/>
        </p:nvCxnSpPr>
        <p:spPr>
          <a:xfrm flipV="1">
            <a:off x="1869440" y="6268085"/>
            <a:ext cx="982345" cy="31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2430" y="5287010"/>
            <a:ext cx="833374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/>
              <a:t>保罗是个满了基督的人。他说话，是说基督；他活着，是与基督同活；他工作，是与基督同工，并且把基督服事给众召会。为着召会的缘故，他愿意留在肉身，使他能够把基督服事给圣徒。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8290" y="197485"/>
            <a:ext cx="824357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1:21 因为在我，活着就是基督，死了就有益处。 </a:t>
            </a:r>
          </a:p>
          <a:p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1:22 但我在肉身活着，若使我的工作有果子，我就不知道该挑选什么。 </a:t>
            </a:r>
          </a:p>
          <a:p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1:23 我正困迫于两难之间，情愿离世与基督同在，因为那是好得无比的； </a:t>
            </a:r>
          </a:p>
          <a:p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1:24 然而留在肉身，为你们更是需要的。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92430" y="1918335"/>
            <a:ext cx="787273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solidFill>
                  <a:srgbClr val="002060"/>
                </a:solidFill>
              </a:rPr>
              <a:t>指在更高的程度上与基督同在。但在完成神永远的定旨上，与基督同在不能与为基督的身体活基督相比。因此，保罗挑选活基督。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92430" y="1550035"/>
            <a:ext cx="1155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>
                <a:solidFill>
                  <a:srgbClr val="002060"/>
                </a:solidFill>
                <a:sym typeface="+mn-ea"/>
              </a:rPr>
              <a:t>【益处】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92430" y="2741930"/>
            <a:ext cx="81407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1:25 我既然这样深信，就知道仍要留下，继续与你们众人同住，使你们得到信仰上的进步和喜乐，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92430" y="3682365"/>
            <a:ext cx="78733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solidFill>
                  <a:srgbClr val="002060"/>
                </a:solidFill>
              </a:rPr>
              <a:t>进步，指生命的长大；喜乐，指对基督的享受。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2430" y="4318635"/>
            <a:ext cx="81407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/>
              <a:t>不论保罗在监狱里，或不在监狱里，他总是圣徒们长进与喜乐的有力因素。因着他，众召会能够在生命里有长进，也能够满了对基督的享受。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6065" y="754380"/>
            <a:ext cx="7682230" cy="532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 sz="2000" b="1"/>
          </a:p>
          <a:p>
            <a:r>
              <a:rPr lang="zh-CN" altLang="en-US" sz="2000" b="1"/>
              <a:t>壹 引言─神的旨意要把我们从这邪恶宗教的世代救出来　一1～5 </a:t>
            </a:r>
          </a:p>
          <a:p>
            <a:r>
              <a:rPr lang="zh-CN" altLang="en-US" sz="2000" b="1"/>
              <a:t>贰 使徒福音的启示　一6～四31 </a:t>
            </a:r>
          </a:p>
          <a:p>
            <a:r>
              <a:rPr lang="zh-CN" altLang="en-US" sz="2000" b="1"/>
              <a:t>   一 神的儿子与人的宗教相对　一6～二10 </a:t>
            </a:r>
          </a:p>
          <a:p>
            <a:r>
              <a:rPr lang="zh-CN" altLang="en-US" sz="2000" b="1"/>
              <a:t>   二 基督顶替律法　二11～21 </a:t>
            </a:r>
          </a:p>
          <a:p>
            <a:r>
              <a:rPr lang="zh-CN" altLang="en-US" sz="2000" b="1"/>
              <a:t>   三 靠信基督的那灵与靠行律法的肉体相对　三1～四31 </a:t>
            </a:r>
          </a:p>
          <a:p>
            <a:r>
              <a:rPr lang="zh-CN" altLang="en-US" sz="2000" b="1"/>
              <a:t>叁 神儿女的行事为人　五1～六17 </a:t>
            </a:r>
          </a:p>
          <a:p>
            <a:r>
              <a:rPr lang="zh-CN" altLang="en-US" sz="2000" b="1"/>
              <a:t>   一 不要在律法下受奴役的轭挟制　五1 </a:t>
            </a:r>
          </a:p>
          <a:p>
            <a:r>
              <a:rPr lang="zh-CN" altLang="en-US" sz="2000" b="1"/>
              <a:t>   二 不要与基督隔绝　五2～12 </a:t>
            </a:r>
          </a:p>
          <a:p>
            <a:r>
              <a:rPr lang="zh-CN" altLang="en-US" sz="2000" b="1"/>
              <a:t>   三 不可放纵肉体，倒要凭爱服事　五13～15 </a:t>
            </a:r>
          </a:p>
          <a:p>
            <a:r>
              <a:rPr lang="zh-CN" altLang="en-US" sz="2000" b="1"/>
              <a:t>   四 凭着灵，不凭着肉体而行　五16～26 </a:t>
            </a:r>
          </a:p>
          <a:p>
            <a:r>
              <a:rPr lang="zh-CN" altLang="en-US" sz="2000" b="1"/>
              <a:t>   五 用温柔的灵挽回堕落者　六1 </a:t>
            </a:r>
          </a:p>
          <a:p>
            <a:r>
              <a:rPr lang="zh-CN" altLang="en-US" sz="2000" b="1"/>
              <a:t>   六 完全满足基督的律法　六2～6 </a:t>
            </a:r>
          </a:p>
          <a:p>
            <a:r>
              <a:rPr lang="zh-CN" altLang="en-US" sz="2000" b="1"/>
              <a:t>   七 不要为着肉体，乃要为着那灵撒种　六7～10 </a:t>
            </a:r>
          </a:p>
          <a:p>
            <a:r>
              <a:rPr lang="zh-CN" altLang="en-US" sz="2000" b="1"/>
              <a:t>   八 向宗教世界已经钉了十字架，以活出新造　六11～16 </a:t>
            </a:r>
          </a:p>
          <a:p>
            <a:r>
              <a:rPr lang="zh-CN" altLang="en-US" sz="2000" b="1"/>
              <a:t>   九 带着耶稣的烙印　六17 </a:t>
            </a:r>
          </a:p>
          <a:p>
            <a:r>
              <a:rPr lang="zh-CN" altLang="en-US" sz="2000" b="1"/>
              <a:t>肆 结语─我们主耶稣基督的恩与我们的灵同在　六18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406015" y="232410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加拉太书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738620" y="1684655"/>
            <a:ext cx="20777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启示与道理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738620" y="3016885"/>
            <a:ext cx="18732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经历与实行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82650" y="610235"/>
            <a:ext cx="7779385" cy="977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1:26 好叫你们的夸耀，</a:t>
            </a:r>
            <a:r>
              <a:rPr lang="zh-CN" altLang="en-US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在基督耶稣里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，因我再到你们那里去，就</a:t>
            </a:r>
            <a:r>
              <a:rPr lang="zh-CN" altLang="en-US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在我身上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得以洋溢。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82650" y="1966595"/>
            <a:ext cx="7559675" cy="977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/>
              <a:t>我们没有人能直接在头里面夸口、得荣耀或欢乐。我们反倒需要借着并在一个供应的管道里，在基督里夸口。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82650" y="3346450"/>
            <a:ext cx="7616825" cy="1863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/>
              <a:t>他们能在保罗身上夸口，因为他显大基督并活基督到了极点。因着保罗这样活基督并显大基督，他就能把基督传输到圣徒里面，并把基督服事给众召会。所以，圣徒们有理由在这样一位使徒身上夸口。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30910" y="1875155"/>
            <a:ext cx="73209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/>
              <a:t>我们要活基督、显大基督、供应基督、并从全人的深处把基督传输到圣徒里面，成为圣徒享受基督传输的管道，以及在基督里夸口的凭借。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11200" y="427355"/>
            <a:ext cx="756920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1:27 只要你们行事为人配得过基督的福音，叫我或来见你们，或不在你们那里，可以听见关于你们的事，就是你们在</a:t>
            </a:r>
            <a:r>
              <a:rPr lang="zh-CN" altLang="en-US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一个灵里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站立得住，</a:t>
            </a:r>
            <a:r>
              <a:rPr lang="zh-CN" altLang="en-US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同魂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与福音的信仰</a:t>
            </a:r>
            <a:r>
              <a:rPr lang="zh-CN" altLang="en-US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一齐努力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；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11200" y="2257425"/>
            <a:ext cx="756856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/>
              <a:t>我们不仅需要为着经历基督在一个灵里站立得住，也需要同魂与福音的信仰一齐努力。为着福音的工作同魂，比在一个灵里经历基督难。（见二20。）这需要我们在灵里重生以后，进一步在我们的魂，特别在我们的心思，就是我们魂的主要、领先部分里，得着变化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11200" y="4639310"/>
            <a:ext cx="756856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/>
              <a:t>如果我们要站立得住，就必须在一个灵里；如果我们要一齐努力，就必须同魂。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88035" y="755015"/>
            <a:ext cx="776859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/>
              <a:t>我们的确需要保罗叫我们同魂一齐努力的嘱咐。我们努力、争战的时候，必须提防我们的心思、情感和意志。我们必须注意我们的思想、感觉和企图。我们不应该给天然的心思、意志和情感留地步，不可让这些妨碍我们同魂一齐努力。我们这些为着神的权益争战的人，必须在一个灵里，也必须同魂一齐努力。这是我们经历基督的另一条路。站立得住就是经历基督，一齐努力也是经历基督。愿我们都借着在一个灵里站立得住，同魂一齐努力，而经历基督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00405" y="718185"/>
            <a:ext cx="8251825" cy="532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 sz="2000" b="1"/>
          </a:p>
          <a:p>
            <a:r>
              <a:rPr lang="zh-CN" altLang="en-US" sz="2000" b="1"/>
              <a:t>壹 引言　一1～2 </a:t>
            </a:r>
          </a:p>
          <a:p>
            <a:r>
              <a:rPr lang="zh-CN" altLang="en-US" sz="2000" b="1"/>
              <a:t>贰 召会在基督里所得的福分与地位　一3～三21 </a:t>
            </a:r>
          </a:p>
          <a:p>
            <a:r>
              <a:rPr lang="zh-CN" altLang="en-US" sz="2000" b="1"/>
              <a:t>   一 神给召会的福分　一3～14 </a:t>
            </a:r>
          </a:p>
          <a:p>
            <a:r>
              <a:rPr lang="zh-CN" altLang="en-US" sz="2000" b="1"/>
              <a:t>   二 使徒为召会得启示的祷告　一15～23 </a:t>
            </a:r>
          </a:p>
          <a:p>
            <a:r>
              <a:rPr lang="zh-CN" altLang="en-US" sz="2000" b="1"/>
              <a:t>   三 召会的产生与建造　二1～22 </a:t>
            </a:r>
          </a:p>
          <a:p>
            <a:r>
              <a:rPr lang="zh-CN" altLang="en-US" sz="2000" b="1"/>
              <a:t>   四 恩典的管家职分，与关于召会之奥秘的启示　三1～13 </a:t>
            </a:r>
          </a:p>
          <a:p>
            <a:r>
              <a:rPr lang="zh-CN" altLang="en-US" sz="2000" b="1"/>
              <a:t>   五 使徒为召会求经历的祷告　三14～19 </a:t>
            </a:r>
          </a:p>
          <a:p>
            <a:r>
              <a:rPr lang="zh-CN" altLang="en-US" sz="2000" b="1"/>
              <a:t>   六 使徒为着神在召会中，并在基督里得荣耀，向神的赞美　三20～21 </a:t>
            </a:r>
          </a:p>
          <a:p>
            <a:r>
              <a:rPr lang="zh-CN" altLang="en-US" sz="2000" b="1"/>
              <a:t>叁 召会在圣灵里需要的生活与职责　四1～六20 </a:t>
            </a:r>
          </a:p>
          <a:p>
            <a:r>
              <a:rPr lang="zh-CN" altLang="en-US" sz="2000" b="1"/>
              <a:t>   一 在基督身体里需要的生活与职责　四1～16 </a:t>
            </a:r>
          </a:p>
          <a:p>
            <a:r>
              <a:rPr lang="zh-CN" altLang="en-US" sz="2000" b="1"/>
              <a:t>   二 在日常行事上需要的生活　四17～五21 </a:t>
            </a:r>
          </a:p>
          <a:p>
            <a:r>
              <a:rPr lang="zh-CN" altLang="en-US" sz="2000" b="1"/>
              <a:t>   三 在伦常关系上需要的生活　五22～六9 </a:t>
            </a:r>
          </a:p>
          <a:p>
            <a:r>
              <a:rPr lang="zh-CN" altLang="en-US" sz="2000" b="1"/>
              <a:t>   四 对付属灵仇敌需要的争战　六10～20 </a:t>
            </a:r>
          </a:p>
          <a:p>
            <a:r>
              <a:rPr lang="zh-CN" altLang="en-US" sz="2000" b="1"/>
              <a:t>肆 结语　六21～24 </a:t>
            </a:r>
          </a:p>
          <a:p>
            <a:r>
              <a:rPr lang="zh-CN" altLang="en-US" sz="2000" b="1"/>
              <a:t> 一 推荐　21～22 </a:t>
            </a:r>
          </a:p>
          <a:p>
            <a:r>
              <a:rPr lang="zh-CN" altLang="en-US" sz="2000" b="1"/>
              <a:t> 二 祝福　23～24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502660" y="234315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/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以弗所书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23570" y="686435"/>
            <a:ext cx="6588125" cy="532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 sz="2000" b="1"/>
          </a:p>
          <a:p>
            <a:r>
              <a:rPr lang="zh-CN" altLang="en-US" sz="2000" b="1"/>
              <a:t>壹 引言　一1～8 </a:t>
            </a:r>
          </a:p>
          <a:p>
            <a:r>
              <a:rPr lang="zh-CN" altLang="en-US" sz="2000" b="1"/>
              <a:t>贰 基督─居首位并包罗万有者，神的中心与普及　一9～三11 </a:t>
            </a:r>
          </a:p>
          <a:p>
            <a:r>
              <a:rPr lang="zh-CN" altLang="en-US" sz="2000" b="1"/>
              <a:t>   一 圣徒的业分　一9～14 </a:t>
            </a:r>
          </a:p>
          <a:p>
            <a:r>
              <a:rPr lang="zh-CN" altLang="en-US" sz="2000" b="1"/>
              <a:t>   二 神的像和在创造并复活里的首生者　一15～23 </a:t>
            </a:r>
          </a:p>
          <a:p>
            <a:r>
              <a:rPr lang="zh-CN" altLang="en-US" sz="2000" b="1"/>
              <a:t>   三 神经纶的奥秘　一24～29 </a:t>
            </a:r>
          </a:p>
          <a:p>
            <a:r>
              <a:rPr lang="zh-CN" altLang="en-US" sz="2000" b="1"/>
              <a:t>   四 神的奥秘　二1～7 </a:t>
            </a:r>
          </a:p>
          <a:p>
            <a:r>
              <a:rPr lang="zh-CN" altLang="en-US" sz="2000" b="1"/>
              <a:t>   五 一切影儿的实体　二8～23 </a:t>
            </a:r>
          </a:p>
          <a:p>
            <a:r>
              <a:rPr lang="zh-CN" altLang="en-US" sz="2000" b="1"/>
              <a:t>   六 圣徒的生命　三1～4 </a:t>
            </a:r>
          </a:p>
          <a:p>
            <a:r>
              <a:rPr lang="zh-CN" altLang="en-US" sz="2000" b="1"/>
              <a:t>   七 新人的成分　三5～11 </a:t>
            </a:r>
          </a:p>
          <a:p>
            <a:r>
              <a:rPr lang="zh-CN" altLang="en-US" sz="2000" b="1"/>
              <a:t>叁 与基督联合的生活　三12～四6 </a:t>
            </a:r>
          </a:p>
          <a:p>
            <a:r>
              <a:rPr lang="zh-CN" altLang="en-US" sz="2000" b="1"/>
              <a:t>   一 基督仲裁的平安　三12～15 </a:t>
            </a:r>
          </a:p>
          <a:p>
            <a:r>
              <a:rPr lang="zh-CN" altLang="en-US" sz="2000" b="1"/>
              <a:t>   二 基督内住的话　三16～17 </a:t>
            </a:r>
          </a:p>
          <a:p>
            <a:r>
              <a:rPr lang="zh-CN" altLang="en-US" sz="2000" b="1"/>
              <a:t>   三 基督在人伦中的彰显　三18～四1 </a:t>
            </a:r>
          </a:p>
          <a:p>
            <a:r>
              <a:rPr lang="zh-CN" altLang="en-US" sz="2000" b="1"/>
              <a:t>   四 持续的祷告与智慧的行事　四2～6 </a:t>
            </a:r>
          </a:p>
          <a:p>
            <a:r>
              <a:rPr lang="zh-CN" altLang="en-US" sz="2000" b="1"/>
              <a:t>肆 结语　四7～18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115310" y="262255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/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歌罗西书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35000" y="132080"/>
            <a:ext cx="7255510" cy="65544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/>
              <a:t>壹 引言　一1～2 </a:t>
            </a:r>
          </a:p>
          <a:p>
            <a:r>
              <a:rPr lang="zh-CN" altLang="en-US" sz="2000" b="1"/>
              <a:t>贰 活基督以显大基督　一3～30 </a:t>
            </a:r>
          </a:p>
          <a:p>
            <a:r>
              <a:rPr lang="zh-CN" altLang="en-US" sz="2000" b="1"/>
              <a:t>   一 推广福音的交通　3～18 </a:t>
            </a:r>
          </a:p>
          <a:p>
            <a:r>
              <a:rPr lang="zh-CN" altLang="en-US" sz="2000" b="1"/>
              <a:t>   二 藉着活基督显大基督　19～26 </a:t>
            </a:r>
          </a:p>
          <a:p>
            <a:r>
              <a:rPr lang="zh-CN" altLang="en-US" sz="2000" b="1"/>
              <a:t>   三 同魂与福音一齐努力　27～30 </a:t>
            </a:r>
          </a:p>
          <a:p>
            <a:r>
              <a:rPr lang="zh-CN" altLang="en-US" sz="2000" b="1"/>
              <a:t>叁 以基督为榜样、为表明　二1～30 </a:t>
            </a:r>
          </a:p>
          <a:p>
            <a:r>
              <a:rPr lang="zh-CN" altLang="en-US" sz="2000" b="1"/>
              <a:t>   一 魂里联结，思念同一　1～4 </a:t>
            </a:r>
          </a:p>
          <a:p>
            <a:r>
              <a:rPr lang="zh-CN" altLang="en-US" sz="2000" b="1"/>
              <a:t>   二 以基督为榜样　5～11 </a:t>
            </a:r>
          </a:p>
          <a:p>
            <a:r>
              <a:rPr lang="zh-CN" altLang="en-US" sz="2000" b="1"/>
              <a:t>   三 作成救恩以表明基督　12～16 </a:t>
            </a:r>
          </a:p>
          <a:p>
            <a:r>
              <a:rPr lang="zh-CN" altLang="en-US" sz="2000" b="1"/>
              <a:t>   四 信心祭物上的奠祭　17～18 </a:t>
            </a:r>
          </a:p>
          <a:p>
            <a:r>
              <a:rPr lang="zh-CN" altLang="en-US" sz="2000" b="1"/>
              <a:t>   五 使徒对信徒的关切　19～30 </a:t>
            </a:r>
          </a:p>
          <a:p>
            <a:r>
              <a:rPr lang="zh-CN" altLang="en-US" sz="2000" b="1"/>
              <a:t>肆 追求基督以得着基督　三1～21 </a:t>
            </a:r>
          </a:p>
          <a:p>
            <a:r>
              <a:rPr lang="zh-CN" altLang="en-US" sz="2000" b="1"/>
              <a:t>   一 凭那灵事奉，不信靠肉体　1～6 </a:t>
            </a:r>
          </a:p>
          <a:p>
            <a:r>
              <a:rPr lang="zh-CN" altLang="en-US" sz="2000" b="1"/>
              <a:t>   二 因基督看万事为亏损　7～11 </a:t>
            </a:r>
          </a:p>
          <a:p>
            <a:r>
              <a:rPr lang="zh-CN" altLang="en-US" sz="2000" b="1"/>
              <a:t>   三 竭力追求以取得基督　12～16 </a:t>
            </a:r>
          </a:p>
          <a:p>
            <a:r>
              <a:rPr lang="zh-CN" altLang="en-US" sz="2000" b="1"/>
              <a:t>   四 为着身体改变等待基督　17～21 </a:t>
            </a:r>
          </a:p>
          <a:p>
            <a:r>
              <a:rPr lang="zh-CN" altLang="en-US" sz="2000" b="1"/>
              <a:t>伍 以基督为满足的秘诀　四1～20 </a:t>
            </a:r>
          </a:p>
          <a:p>
            <a:r>
              <a:rPr lang="zh-CN" altLang="en-US" sz="2000" b="1"/>
              <a:t>   一 思念相同并在主里喜乐　1～4 </a:t>
            </a:r>
          </a:p>
          <a:p>
            <a:r>
              <a:rPr lang="zh-CN" altLang="en-US" sz="2000" b="1"/>
              <a:t>   二 生活中优越的美德　5～9 </a:t>
            </a:r>
          </a:p>
          <a:p>
            <a:r>
              <a:rPr lang="zh-CN" altLang="en-US" sz="2000" b="1"/>
              <a:t>   三 信徒与使徒的交通，以及使徒知足的秘诀　10～20 </a:t>
            </a:r>
          </a:p>
          <a:p>
            <a:r>
              <a:rPr lang="zh-CN" altLang="en-US" sz="2000" b="1"/>
              <a:t>陆 结语　四21～23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393180" y="1457960"/>
            <a:ext cx="191897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讲经历</a:t>
            </a:r>
          </a:p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过于</a:t>
            </a:r>
          </a:p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讲道理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39140" y="1729740"/>
            <a:ext cx="7875270" cy="4338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/>
              <a:t>壹 受吸引追求基督以得满足　一2～二7 </a:t>
            </a:r>
          </a:p>
          <a:p>
            <a:pPr>
              <a:lnSpc>
                <a:spcPct val="150000"/>
              </a:lnSpc>
            </a:pPr>
            <a:r>
              <a:rPr lang="zh-CN" altLang="en-US" sz="2400" b="1"/>
              <a:t>贰 蒙呼召借与十字架合一脱离己　二8～三5 </a:t>
            </a:r>
          </a:p>
          <a:p>
            <a:pPr>
              <a:lnSpc>
                <a:spcPct val="150000"/>
              </a:lnSpc>
            </a:pPr>
            <a:r>
              <a:rPr lang="zh-CN" altLang="en-US" sz="2400" b="1"/>
              <a:t>叁 蒙呼召活在升天里，作复活里的新造　三6～五1 </a:t>
            </a:r>
          </a:p>
          <a:p>
            <a:pPr>
              <a:lnSpc>
                <a:spcPct val="150000"/>
              </a:lnSpc>
            </a:pPr>
            <a:r>
              <a:rPr lang="zh-CN" altLang="en-US" sz="2400" b="1"/>
              <a:t>肆 蒙更厉害的呼召，借复活后的十字架，在幔内生活　</a:t>
            </a:r>
          </a:p>
          <a:p>
            <a:pPr>
              <a:lnSpc>
                <a:spcPct val="150000"/>
              </a:lnSpc>
            </a:pPr>
            <a:r>
              <a:rPr lang="zh-CN" altLang="en-US" sz="2400" b="1"/>
              <a:t>     五2～六13 </a:t>
            </a:r>
          </a:p>
          <a:p>
            <a:pPr>
              <a:lnSpc>
                <a:spcPct val="150000"/>
              </a:lnSpc>
            </a:pPr>
            <a:r>
              <a:rPr lang="zh-CN" altLang="en-US" sz="2400" b="1"/>
              <a:t>伍 分担主的工作　七1～13 </a:t>
            </a:r>
          </a:p>
          <a:p>
            <a:pPr>
              <a:lnSpc>
                <a:spcPct val="150000"/>
              </a:lnSpc>
            </a:pPr>
            <a:r>
              <a:rPr lang="zh-CN" altLang="en-US" sz="2400" b="1"/>
              <a:t>陆 盼望被提　八1～14 </a:t>
            </a:r>
          </a:p>
          <a:p>
            <a:endParaRPr lang="zh-CN" altLang="en-US" sz="2400" b="1"/>
          </a:p>
        </p:txBody>
      </p:sp>
      <p:sp>
        <p:nvSpPr>
          <p:cNvPr id="4" name="文本框 3"/>
          <p:cNvSpPr txBox="1"/>
          <p:nvPr/>
        </p:nvSpPr>
        <p:spPr>
          <a:xfrm>
            <a:off x="384175" y="518160"/>
            <a:ext cx="823023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ym typeface="+mn-ea"/>
              </a:rPr>
              <a:t>主题：一个绝佳婚姻里爱的历史，启示出个别信徒与基督爱的交通中进展的经历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45" y="-23495"/>
            <a:ext cx="9154160" cy="686689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190240" y="1351280"/>
            <a:ext cx="988060" cy="774065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5310" y="1092200"/>
            <a:ext cx="384873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/>
              <a:t>1.</a:t>
            </a:r>
            <a:r>
              <a:rPr lang="zh-CN" altLang="en-US" sz="2400" b="1"/>
              <a:t>热中犹太教者推广他们的宗教，对在基督里的信徒造成影响。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75310" y="2477135"/>
            <a:ext cx="384937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/>
              <a:t>2.</a:t>
            </a:r>
            <a:r>
              <a:rPr lang="zh-CN" altLang="en-US" sz="2400" b="1"/>
              <a:t>热中犹太教的信徒传基督是因着嫉妒争竞，为要与使徒保罗相争。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75310" y="3895725"/>
            <a:ext cx="385000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/>
              <a:t>3.</a:t>
            </a:r>
            <a:r>
              <a:rPr lang="zh-CN" altLang="en-US" sz="2400" b="1"/>
              <a:t>腓立比的信徒与使徒保罗一同推广福音。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75310" y="4945380"/>
            <a:ext cx="384873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/>
              <a:t>4.</a:t>
            </a:r>
            <a:r>
              <a:rPr lang="zh-CN" altLang="en-US" sz="2400" b="1"/>
              <a:t>存在于腓立比信徒中间的不合</a:t>
            </a:r>
            <a:r>
              <a:rPr lang="en-US" altLang="zh-CN" sz="2400" b="1"/>
              <a:t>——</a:t>
            </a:r>
            <a:r>
              <a:rPr lang="zh-CN" altLang="en-US" sz="2400" b="1"/>
              <a:t>魂里不一。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014220" y="438150"/>
            <a:ext cx="9728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背  景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096510" y="1092200"/>
            <a:ext cx="337248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/>
              <a:t>为要胜过热中犹太教者的影响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096510" y="2477135"/>
            <a:ext cx="337248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/>
              <a:t>为着辨识出于争竞的传基督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096510" y="3895725"/>
            <a:ext cx="33724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/>
              <a:t>为着在推广福音上有分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096510" y="4945380"/>
            <a:ext cx="33724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/>
              <a:t>为着消除不合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000115" y="438150"/>
            <a:ext cx="10629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/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目   的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37895" y="448945"/>
            <a:ext cx="733044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主 题：</a:t>
            </a:r>
            <a:endParaRPr lang="zh-CN" altLang="en-US" sz="2800" b="1"/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经历基督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以基督为生活、为榜样、为目标、为能力及秘诀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28370" y="2597785"/>
            <a:ext cx="773684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/>
              <a:t>著者： 基督耶稣的奴仆，保罗和提摩太。（一1。） </a:t>
            </a:r>
          </a:p>
          <a:p>
            <a:pPr>
              <a:lnSpc>
                <a:spcPct val="150000"/>
              </a:lnSpc>
            </a:pPr>
            <a:r>
              <a:rPr lang="zh-CN" altLang="en-US" sz="2400" b="1"/>
              <a:t>著时： 约在主后六十四年，可能写于以弗所书之后。</a:t>
            </a:r>
          </a:p>
          <a:p>
            <a:pPr>
              <a:lnSpc>
                <a:spcPct val="150000"/>
              </a:lnSpc>
            </a:pPr>
            <a:r>
              <a:rPr lang="zh-CN" altLang="en-US" sz="2400" b="1"/>
              <a:t>著地： 罗马监狱。（一13，徒二八30。） </a:t>
            </a:r>
          </a:p>
          <a:p>
            <a:pPr>
              <a:lnSpc>
                <a:spcPct val="150000"/>
              </a:lnSpc>
            </a:pPr>
            <a:r>
              <a:rPr lang="zh-CN" altLang="en-US" sz="2400" b="1"/>
              <a:t>受者： 在腓立比的圣徒，同监督和执事。（一1。）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2555</Words>
  <Application>Microsoft Office PowerPoint</Application>
  <PresentationFormat>全屏显示(4:3)</PresentationFormat>
  <Paragraphs>218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方正姚体</vt:lpstr>
      <vt:lpstr>仿宋</vt:lpstr>
      <vt:lpstr>黑体</vt:lpstr>
      <vt:lpstr>华文隶书</vt:lpstr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wztw</dc:creator>
  <cp:lastModifiedBy>bide</cp:lastModifiedBy>
  <cp:revision>5</cp:revision>
  <dcterms:created xsi:type="dcterms:W3CDTF">2019-07-11T07:02:00Z</dcterms:created>
  <dcterms:modified xsi:type="dcterms:W3CDTF">2020-09-18T03:02:13Z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