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3" r:id="rId4"/>
    <p:sldId id="264" r:id="rId5"/>
    <p:sldId id="258" r:id="rId6"/>
    <p:sldId id="270" r:id="rId7"/>
    <p:sldId id="271" r:id="rId8"/>
    <p:sldId id="259" r:id="rId9"/>
    <p:sldId id="272" r:id="rId10"/>
    <p:sldId id="260" r:id="rId11"/>
    <p:sldId id="261" r:id="rId12"/>
    <p:sldId id="262" r:id="rId13"/>
    <p:sldId id="273" r:id="rId14"/>
    <p:sldId id="274" r:id="rId15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2020/7/31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9162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279525"/>
            <a:ext cx="4606925" cy="34544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8151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28650" y="365125"/>
            <a:ext cx="78867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2020/7/31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2020/7/31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>
                <a:latin typeface="方正姚体" panose="02010601030101010101" pitchFamily="2" charset="-122"/>
                <a:ea typeface="方正姚体" panose="02010601030101010101" pitchFamily="2" charset="-122"/>
              </a:rPr>
              <a:t>心挂念，嘴问安，靠神脚下踩撒但</a:t>
            </a:r>
            <a:endParaRPr lang="zh-CN" altLang="en-US" sz="3600" b="1" dirty="0">
              <a:latin typeface="方正姚体" panose="02010601030101010101" pitchFamily="2" charset="-122"/>
              <a:ea typeface="方正姚体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16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67410" y="3136900"/>
            <a:ext cx="7031355" cy="497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</a:rPr>
              <a:t>主耶稣的恩典，乃是在召会生活里分赐给众圣徒。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7410" y="3637915"/>
            <a:ext cx="7471410" cy="13087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我们活在众召会里，并同众圣徒实行身体生活，对主的恩典就有丰富的享受。召会是主分赐祂恩典，也是我们能享受这恩典的地方。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7410" y="474980"/>
            <a:ext cx="747141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16:20 平安的神</a:t>
            </a:r>
            <a:r>
              <a:rPr lang="zh-CN" altLang="en-US" sz="2400" b="1">
                <a:solidFill>
                  <a:srgbClr val="C0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快要将撒但践踏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在你们的脚下。愿我们主耶稣的恩，与你们同在。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67410" y="1408430"/>
            <a:ext cx="7471410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在这里，神应许要将撒但践踏在过召会生活的人脚下，表明践踏撒但与召会生活有关。对付撒但不是个人的事，乃是身体的事。我们有正当的地方召会，作身体实际的出现，才会将撒但践踏在脚下。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67410" y="4946650"/>
            <a:ext cx="7471410" cy="902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召会不但是神将撒但践踏在我们脚下，以及我们经历平安之神的地方，也是我们享受主丰富恩典的地方。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05205" y="1850390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我的福音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04570" y="2272665"/>
            <a:ext cx="706882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即完全的福音，包含关于基督与召会的教训，并总结于众地方召会，如本书所完全揭示的。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05205" y="3417570"/>
            <a:ext cx="64452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历世以来密而不宣之奥秘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05205" y="3877945"/>
            <a:ext cx="7068820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那历世以来密而不宣的奥秘，主要的有两面：一面是神的奥秘，就是基督。祂在信徒里面作了他们的生命和一切，使他们成为祂身体的肢体；另一面是基督的奥秘，就是召会，作祂的身体，彰显祂的丰满。因此，基督与召会，乃是极大的奥秘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05205" y="290195"/>
            <a:ext cx="254000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</a:rPr>
              <a:t>结束的赞美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05205" y="833755"/>
            <a:ext cx="706818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16:25 神能照我的福音，就是关于耶稣基督的传扬，照历世以来密而不宣之奥秘的启示，坚固你们；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37590" y="1845310"/>
            <a:ext cx="2540000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坚固你们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6480" y="2526030"/>
            <a:ext cx="705929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在罗马十六章，我们的需要不再是得救或圣别；我们的需要是得坚固。一切都完成了，我们只需要得坚固。我们得坚固，不是照着道理或时代的真理，乃是照着福音、关于基督的传扬、以及奥秘的启示。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37590" y="668655"/>
            <a:ext cx="706818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16:25 神能照我的福音，就是关于耶稣基督的传扬，照历世以来密而不宣之奥秘的启示，坚固你们；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906780" y="2133600"/>
            <a:ext cx="7330440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罗马十五、十六章，神称为那赐忍耐与鼓励的神，（十五5，）那赐盼望的神，（13，）平安的神，（十六20，）永远的神，（26，）以及独一、智慧的神。（27。）我们的神在这一切方面─在忍耐、鼓励、盼望、平安、智慧、永远上</a:t>
            </a:r>
            <a:r>
              <a:rPr lang="en-US" altLang="zh-CN" sz="2400" b="1"/>
              <a:t>——</a:t>
            </a:r>
            <a:r>
              <a:rPr lang="zh-CN" altLang="en-US" sz="2400" b="1"/>
              <a:t>都是丰富的；罗马书的福音，就是这样一位丰富之神的福音。这福音总结于实行的召会生活。阿利路亚！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06780" y="567690"/>
            <a:ext cx="733044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16:26 这奥秘如今显明出来，且照永远之神的命令，借着众申言者所写的，指示万国，使他们顺从信仰。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8190" y="276860"/>
            <a:ext cx="732282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16:27 愿荣耀借着耶稣基督，归与这位独一、智慧的神，直到永永远远。阿们。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08025" y="1056005"/>
            <a:ext cx="7553960" cy="56311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这本概论基督徒生活和召会生活的书，在其结论中，将“荣耀”归与“智慧”的神。这揭示书中所论的一切，诸如神如何拣选我们、如何把我们从罪和死里拯救出来、如何救赎我们、称义我们、如何把我们这些死透了的罪人作成祂神圣的儿子、如何把我们从亚当里迁到基督里、如何在基督里圣别变化我们、如何又把我们作成基督的肢体，以构成基督的身体、并如何叫我们成为在各地出现的地方召会，作基督的身体今世在地上的彰显等等，都是祂的智慧所计划、经营并完成的，为要叫祂这无限丰富的三一神得着荣耀，就是叫祂无比的荣耀，得在我们这些蒙祂永远成全，且成为祂的身体，与祂联结为一的人身上，完全丰满的彰显出来。祂这智慧的焦点，乃是将祂神圣的三一作到我们蒙救赎的三部分─灵、魂、体─里，使我们在祂的救赎、圣别并变化中，与祂充分的有神圣生命的联结，使祂那神性调人性、人性联神性的心愿，得到永远的成全。这真是值得我们的欣赏并敬拜！我们得在其中有分，也真是何等的有福！何等的荣耀！配得我们不休的歌颂和赞美，直到永永远远！无论我们基督徒的生活，或我们召会的生活，都应该以此为中心、为目的。愿祂如此祝福每一个蒙祂拣选、成全的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588645" y="872490"/>
            <a:ext cx="7976235" cy="34150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/>
              <a:t>16:25 神能照我的福音，就是关于耶稣基督的传扬，照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           历世以来密而不宣之奥秘的启示，坚固你们；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16:26 这奥秘如今显明出来，且照永远之神的命令，借着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           众申言者所写的，指示万国，使他们顺从信仰。 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16:27 愿荣耀借着耶稣基督，归与这位独一、智慧的神，</a:t>
            </a:r>
          </a:p>
          <a:p>
            <a:pPr>
              <a:lnSpc>
                <a:spcPct val="150000"/>
              </a:lnSpc>
            </a:pPr>
            <a:r>
              <a:rPr lang="zh-CN" altLang="en-US" sz="2400" b="1"/>
              <a:t>           直到永永远远。阿们。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62735" y="1427480"/>
            <a:ext cx="593217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众召会之间的关切　十六1～24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62735" y="2221230"/>
            <a:ext cx="5024755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结束的赞美　十六25～27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47750" y="828675"/>
            <a:ext cx="7163435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16:1我向你们推荐我们的姊妹非比，她是</a:t>
            </a:r>
            <a:r>
              <a:rPr lang="zh-CN" altLang="en-US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在坚革哩的召会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的女执事，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47115" y="1535430"/>
            <a:ext cx="716407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16:4 他们为我的性命，将自己的颈项置于度外，不但我感谢他们，就是</a:t>
            </a:r>
            <a:r>
              <a:rPr lang="zh-CN" altLang="en-US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外邦的众召会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也感谢他们。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47750" y="2242185"/>
            <a:ext cx="504825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16:5 又问在他们</a:t>
            </a:r>
            <a:r>
              <a:rPr lang="zh-CN" altLang="en-US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家中的召会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安。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034415" y="2722880"/>
            <a:ext cx="675132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16:16 你们要用圣别的亲嘴彼此问安。</a:t>
            </a:r>
            <a:r>
              <a:rPr lang="zh-CN" altLang="en-US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基督的众召会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都问你们安。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34415" y="3429635"/>
            <a:ext cx="6508750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16:23 那接待我，也接待</a:t>
            </a:r>
            <a:r>
              <a:rPr lang="zh-CN" altLang="en-US" sz="20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全召会</a:t>
            </a:r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的该犹，问你们安。 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047750" y="339090"/>
            <a:ext cx="517334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在众圣徒中间，在众召会之间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47750" y="4065270"/>
            <a:ext cx="716343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本书直到十六1，才用召会一辞。本章五次提到召会和众召会。这有力的表明，在一至十五章所论到，关于神完整救恩的许多事，全都是为着产生并建造召会。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047750" y="5239385"/>
            <a:ext cx="716343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保罗发起关切的交通。他关切圣徒、主的仆人、和众召会。他是全然浸沉在关切之交通里的弟兄。罗马十六章里所记载一切特别的问安，证明他广阔的关切。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908050" y="598170"/>
            <a:ext cx="269176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众召会之间的关切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08050" y="1296670"/>
            <a:ext cx="732726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16:1我向你们推荐我们的姊妹非比，她是</a:t>
            </a:r>
            <a:r>
              <a:rPr lang="zh-CN" altLang="en-US" sz="2400" b="1">
                <a:solidFill>
                  <a:srgbClr val="FF0000"/>
                </a:solidFill>
              </a:rPr>
              <a:t>在坚革哩的召会</a:t>
            </a:r>
            <a:r>
              <a:rPr lang="zh-CN" altLang="en-US" sz="2400" b="1"/>
              <a:t>的女执事，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16:2 请你们在主里面照着与圣徒相配的接待她。她在何事上需要你们，你们就辅助她，因她素来</a:t>
            </a:r>
            <a:r>
              <a:rPr lang="zh-CN" altLang="en-US" sz="2400" b="1">
                <a:solidFill>
                  <a:srgbClr val="FF0000"/>
                </a:solidFill>
              </a:rPr>
              <a:t>护助</a:t>
            </a:r>
            <a:r>
              <a:rPr lang="zh-CN" altLang="en-US" sz="2400" b="1"/>
              <a:t>许多人，也护助了我。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08050" y="3723005"/>
            <a:ext cx="732726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chemeClr val="tx1"/>
                </a:solidFill>
                <a:sym typeface="+mn-ea"/>
              </a:rPr>
              <a:t>护助，</a:t>
            </a:r>
            <a:r>
              <a:rPr lang="zh-CN" altLang="en-US" sz="2400" b="1"/>
              <a:t>或，是许多人的保护者。在原文，保护者是个尊贵的辞，表明帮助、扶持、供应别人的人。这辞指明非比十分受人敬重，乃是由于她在坚革哩召会生活中的事奉：她不计任何代价，不计任何花费服事别人。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98525" y="1511935"/>
            <a:ext cx="762571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百基拉和亚居拉是绝对为着众地方召会的。他们惟一关心的是召会，并且甘愿将自己的颈项置于度外，为使徒们殉道。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99160" y="497205"/>
            <a:ext cx="7624445" cy="10147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16:3 问我在基督耶稣里的同工，百基拉和亚居拉安； </a:t>
            </a:r>
          </a:p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16:4 他们为我的性命，将自己的颈项置于度外，不但我感谢他们，就是外邦的众召会也感谢他们。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99160" y="2710815"/>
            <a:ext cx="762381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保罗这样写有明确的目的，指明我们若真爱主的召会，就需要为召会，将我们的性命置于度外，不但为一个召会，也为众召会。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99160" y="3970655"/>
            <a:ext cx="6443345" cy="398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16:5 又问在他们家中的召会安。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99160" y="4369435"/>
            <a:ext cx="762381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初期圣徒聚会的主要地方，就是他们的家。在百基拉和亚居拉家中的召会，该是在罗马城的召会。他们住在以弗所时，在以弗所的召会也在他们家中。他们无论在那里，都甘愿把家打开，担负起召会实行的担子。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852805" y="511175"/>
            <a:ext cx="739838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16:16 你们要用圣别的亲嘴彼此问安。</a:t>
            </a:r>
            <a:r>
              <a:rPr lang="zh-CN" altLang="en-US" sz="2400" b="1">
                <a:solidFill>
                  <a:srgbClr val="FF0000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基督的众召会</a:t>
            </a:r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都问你们安。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53440" y="1390650"/>
            <a:ext cx="73380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众召会不是个人的所有物，或私人的工作，乃是基督的。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3125" y="2544445"/>
            <a:ext cx="739775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chemeClr val="tx1"/>
                </a:solidFill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16:23 那接待我，也接待全召会的该犹，问你们安。本城的司库以拉都和弟兄括土，问你们安。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3125" y="3374390"/>
            <a:ext cx="7397750" cy="29324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罗马书最后一次题起召会，与接待有关。没有接待，在实行的召会生活里就有所缺。某个召会若没有接待，那个召会必是贫穷的。然而，你越接待，你的召会生活就越丰富。该犹不但接待一位使徒，也接待全召会。他的家对众圣徒是打开的、便利的。真实的召会生活，乃在于这样的接待。家打开来接待，就必充满基督的福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37260" y="1315720"/>
            <a:ext cx="7269480" cy="2814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3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1.</a:t>
            </a:r>
            <a:r>
              <a:rPr lang="zh-CN" altLang="en-US" sz="2400" b="1"/>
              <a:t>服事召会；</a:t>
            </a:r>
          </a:p>
          <a:p>
            <a:pPr>
              <a:lnSpc>
                <a:spcPct val="123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2.</a:t>
            </a:r>
            <a:r>
              <a:rPr lang="zh-CN" altLang="en-US" sz="2400" b="1"/>
              <a:t>为召会将自己的性命置于度外；</a:t>
            </a:r>
          </a:p>
          <a:p>
            <a:pPr>
              <a:lnSpc>
                <a:spcPct val="123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3.</a:t>
            </a:r>
            <a:r>
              <a:rPr lang="zh-CN" altLang="en-US" sz="2400" b="1"/>
              <a:t>让召会在我们家中；</a:t>
            </a:r>
          </a:p>
          <a:p>
            <a:pPr>
              <a:lnSpc>
                <a:spcPct val="123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4.</a:t>
            </a:r>
            <a:r>
              <a:rPr lang="zh-CN" altLang="en-US" sz="2400" b="1"/>
              <a:t>绝不认为召会是任何人的召会，乃承认召会是基督的召会；</a:t>
            </a:r>
          </a:p>
          <a:p>
            <a:pPr>
              <a:lnSpc>
                <a:spcPct val="123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5.</a:t>
            </a:r>
            <a:r>
              <a:rPr lang="zh-CN" altLang="en-US" sz="2400" b="1"/>
              <a:t>接待召会里的每个人，并接待全召会。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83920" y="4159250"/>
            <a:ext cx="7270115" cy="1452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3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在罗马十六章所记载保罗的问安里，他揭示出在某一地方召会里，和众召会之间正确召会生活的重要指标。他的问安也强调许多亲爱圣徒的特质。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42340" y="634365"/>
            <a:ext cx="6828790" cy="54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3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</a:rPr>
              <a:t>总括的说，正确召会生活的五方面重要指标：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42315" y="483870"/>
            <a:ext cx="730631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16:17 弟兄们，那些造成分立和绊跌之事，违反你们所学之教训的人，我恳求你们要留意，并要避开他们。 </a:t>
            </a:r>
          </a:p>
          <a:p>
            <a:r>
              <a:rPr lang="zh-CN" altLang="en-US" sz="2400" b="1">
                <a:latin typeface="华文仿宋" panose="02010600040101010101" charset="-122"/>
                <a:ea typeface="华文仿宋" panose="02010600040101010101" charset="-122"/>
                <a:cs typeface="华文仿宋" panose="02010600040101010101" charset="-122"/>
              </a:rPr>
              <a:t>16:18 因为这样的人不服事我们的主基督，只服事自己的肚腹，且用花言巧语，诱骗那些老实人的心。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42315" y="2150110"/>
            <a:ext cx="75933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造成分立和绊跌之事，</a:t>
            </a:r>
            <a:r>
              <a:rPr lang="zh-CN" altLang="en-US" sz="2400" b="1"/>
              <a:t>指被绊跌而离开召会的生活。这必是因着不同的意见和教训。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42315" y="3096895"/>
            <a:ext cx="30981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不服事我们的主基督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564255" y="3096895"/>
            <a:ext cx="50349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用花言巧语，诱骗那些老实人的心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2315" y="3792220"/>
            <a:ext cx="11607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要避开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42315" y="4312285"/>
            <a:ext cx="7592060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在十四章，保罗对于接纳在道理或作法上不同的人，十分宽大容让。但在这里，他坚决断然的要我们避开那些持异议、造成分立和绊跌人的人。两面都是为着维持基督身体的一，使我们能过正常的召会生活。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2146</Words>
  <Application>Microsoft Office PowerPoint</Application>
  <PresentationFormat>全屏显示(4:3)</PresentationFormat>
  <Paragraphs>65</Paragraphs>
  <Slides>14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方正姚体</vt:lpstr>
      <vt:lpstr>仿宋</vt:lpstr>
      <vt:lpstr>华文仿宋</vt:lpstr>
      <vt:lpstr>华文隶书</vt:lpstr>
      <vt:lpstr>宋体</vt:lpstr>
      <vt:lpstr>微软雅黑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7</cp:revision>
  <dcterms:created xsi:type="dcterms:W3CDTF">2018-08-08T07:33:00Z</dcterms:created>
  <dcterms:modified xsi:type="dcterms:W3CDTF">2020-07-31T01:53:16Z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